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Lst>
  <p:sldSz cy="10058400" cx="7772400"/>
  <p:notesSz cx="6858000" cy="9144000"/>
  <p:embeddedFontLst>
    <p:embeddedFont>
      <p:font typeface="Inter SemiBold"/>
      <p:regular r:id="rId35"/>
      <p:bold r:id="rId36"/>
      <p:italic r:id="rId37"/>
      <p:boldItalic r:id="rId38"/>
    </p:embeddedFont>
    <p:embeddedFont>
      <p:font typeface="Halant"/>
      <p:regular r:id="rId39"/>
      <p:bold r:id="rId40"/>
    </p:embeddedFont>
    <p:embeddedFont>
      <p:font typeface="Inter"/>
      <p:regular r:id="rId41"/>
      <p:bold r:id="rId42"/>
      <p:italic r:id="rId43"/>
      <p:boldItalic r:id="rId44"/>
    </p:embeddedFont>
    <p:embeddedFont>
      <p:font typeface="Plus Jakarta Sans"/>
      <p:regular r:id="rId45"/>
      <p:bold r:id="rId46"/>
      <p:italic r:id="rId47"/>
      <p:boldItalic r:id="rId48"/>
    </p:embeddedFont>
    <p:embeddedFont>
      <p:font typeface="Plus Jakarta Sans Medium"/>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48130E4-3B22-43C6-95A9-2BB997A49455}">
  <a:tblStyle styleId="{E48130E4-3B22-43C6-95A9-2BB997A49455}"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BC16C4F1-D910-45D6-9FD3-5CDBF5F58402}"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Halant-bold.fntdata"/><Relationship Id="rId42" Type="http://schemas.openxmlformats.org/officeDocument/2006/relationships/font" Target="fonts/Inter-bold.fntdata"/><Relationship Id="rId41" Type="http://schemas.openxmlformats.org/officeDocument/2006/relationships/font" Target="fonts/Inter-regular.fntdata"/><Relationship Id="rId44" Type="http://schemas.openxmlformats.org/officeDocument/2006/relationships/font" Target="fonts/Inter-boldItalic.fntdata"/><Relationship Id="rId43" Type="http://schemas.openxmlformats.org/officeDocument/2006/relationships/font" Target="fonts/Inter-italic.fntdata"/><Relationship Id="rId46" Type="http://schemas.openxmlformats.org/officeDocument/2006/relationships/font" Target="fonts/PlusJakartaSans-bold.fntdata"/><Relationship Id="rId45" Type="http://schemas.openxmlformats.org/officeDocument/2006/relationships/font" Target="fonts/PlusJakartaSans-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PlusJakartaSans-boldItalic.fntdata"/><Relationship Id="rId47" Type="http://schemas.openxmlformats.org/officeDocument/2006/relationships/font" Target="fonts/PlusJakartaSans-italic.fntdata"/><Relationship Id="rId49" Type="http://schemas.openxmlformats.org/officeDocument/2006/relationships/font" Target="fonts/PlusJakartaSansMedium-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font" Target="fonts/InterSemiBold-regular.fntdata"/><Relationship Id="rId34" Type="http://schemas.openxmlformats.org/officeDocument/2006/relationships/slide" Target="slides/slide28.xml"/><Relationship Id="rId37" Type="http://schemas.openxmlformats.org/officeDocument/2006/relationships/font" Target="fonts/InterSemiBold-italic.fntdata"/><Relationship Id="rId36" Type="http://schemas.openxmlformats.org/officeDocument/2006/relationships/font" Target="fonts/InterSemiBold-bold.fntdata"/><Relationship Id="rId39" Type="http://schemas.openxmlformats.org/officeDocument/2006/relationships/font" Target="fonts/Halant-regular.fntdata"/><Relationship Id="rId38" Type="http://schemas.openxmlformats.org/officeDocument/2006/relationships/font" Target="fonts/InterSemiBold-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PlusJakartaSansMedium-italic.fntdata"/><Relationship Id="rId50" Type="http://schemas.openxmlformats.org/officeDocument/2006/relationships/font" Target="fonts/PlusJakartaSansMedium-bold.fntdata"/><Relationship Id="rId52" Type="http://schemas.openxmlformats.org/officeDocument/2006/relationships/font" Target="fonts/PlusJakartaSansMedium-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37faf0ec0b_0_26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37faf0ec0b_0_2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37faf0ec0b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37faf0ec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37faf0ec0b_0_1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37faf0ec0b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37faf0ec0b_0_2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337faf0ec0b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337faf0ec0b_0_3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337faf0ec0b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37faf0ec0b_0_4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337faf0ec0b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4049374c91_0_2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34049374c91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4049374c91_0_10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34049374c91_0_1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4049374c91_0_3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34049374c91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34049374c91_0_14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34049374c91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337faf0ec0b_0_13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337faf0ec0b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37faf0ec0b_0_27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37faf0ec0b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337faf0ec0b_0_14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337faf0ec0b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337faf0ec0b_0_1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337faf0ec0b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337faf0ec0b_0_16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337faf0ec0b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337faf0ec0b_0_18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337faf0ec0b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337faf0ec0b_0_19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50" name="Google Shape;350;g337faf0ec0b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34049374c91_0_11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62" name="Google Shape;362;g34049374c91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337faf0ec0b_0_20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337faf0ec0b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34049374c91_0_16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91" name="Google Shape;391;g34049374c91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337faf0ec0b_0_8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337faf0ec0b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37faf0ec0b_0_28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37faf0ec0b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37faf0ec0b_0_29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337faf0ec0b_0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37faf0ec0b_0_31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337faf0ec0b_0_3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34049374c91_0_5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34049374c91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4049374c91_0_8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34049374c91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4049374c91_0_6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34049374c91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4049374c91_0_13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4049374c91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hyperlink" Target="https://www.nps.gov/fone/learn/historyculture/national-road.htm" TargetMode="External"/><Relationship Id="rId6" Type="http://schemas.openxmlformats.org/officeDocument/2006/relationships/hyperlink" Target="https://www.nps.gov/articles/series.htm?id=69034F9B-1DD8-B71B-0BBF2E403F64F908" TargetMode="External"/><Relationship Id="rId7"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image" Target="../media/image1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7.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7.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7.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hyperlink" Target="https://www.loc.gov/item/2018646930/" TargetMode="External"/><Relationship Id="rId6"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55" name="Google Shape;55;p13"/>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Technological Innovations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56" name="Google Shape;56;p13"/>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57" name="Google Shape;57;p13"/>
          <p:cNvGraphicFramePr/>
          <p:nvPr/>
        </p:nvGraphicFramePr>
        <p:xfrm>
          <a:off x="469041" y="2009635"/>
          <a:ext cx="3000000" cy="3000000"/>
        </p:xfrm>
        <a:graphic>
          <a:graphicData uri="http://schemas.openxmlformats.org/drawingml/2006/table">
            <a:tbl>
              <a:tblPr>
                <a:noFill/>
                <a:tableStyleId>{E48130E4-3B22-43C6-95A9-2BB997A49455}</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Context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During the early 1800s, new inventions and machines began to change the way Americans worked, produced goods, and lived. The cotton gin, invented by Eli Whitney, made it much easier and faster to remove seeds from cotton, which helped the textile industry grow rapidly. Machines like the spinning jenny and power loom allowed factories to spin and weave cloth much faster than people could by hand. These technologies led to the growth of textile mills, especially in the Northeast. Instead of making goods at home, more and more items were now made in large factories using machines powered by water or steam. In addition to textiles, new machines improved farming and manufacturing of metal tools. These inventions helped businesses produce more, earn more profit, and reach more customers. The rise of new technology was one of the major causes of the First Industrial Revolution in the United States.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58" name="Google Shape;58;p13"/>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59" name="Google Shape;59;p13"/>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60" name="Google Shape;60;p13"/>
          <p:cNvGraphicFramePr/>
          <p:nvPr/>
        </p:nvGraphicFramePr>
        <p:xfrm>
          <a:off x="469041" y="4981435"/>
          <a:ext cx="3000000" cy="3000000"/>
        </p:xfrm>
        <a:graphic>
          <a:graphicData uri="http://schemas.openxmlformats.org/drawingml/2006/table">
            <a:tbl>
              <a:tblPr>
                <a:noFill/>
                <a:tableStyleId>{E48130E4-3B22-43C6-95A9-2BB997A49455}</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1: </a:t>
                      </a:r>
                      <a:r>
                        <a:rPr lang="en" sz="1200">
                          <a:solidFill>
                            <a:schemeClr val="dk1"/>
                          </a:solidFill>
                          <a:latin typeface="Halant"/>
                          <a:ea typeface="Halant"/>
                          <a:cs typeface="Halant"/>
                          <a:sym typeface="Halant"/>
                        </a:rPr>
                        <a:t>Oliver Evans, </a:t>
                      </a:r>
                      <a:r>
                        <a:rPr i="1" lang="en" sz="1200">
                          <a:solidFill>
                            <a:schemeClr val="dk1"/>
                          </a:solidFill>
                          <a:latin typeface="Halant"/>
                          <a:ea typeface="Halant"/>
                          <a:cs typeface="Halant"/>
                          <a:sym typeface="Halant"/>
                        </a:rPr>
                        <a:t>The Young Mill-Wright and Miller’s Guide</a:t>
                      </a:r>
                      <a:r>
                        <a:rPr lang="en" sz="1200">
                          <a:solidFill>
                            <a:schemeClr val="dk1"/>
                          </a:solidFill>
                          <a:latin typeface="Halant"/>
                          <a:ea typeface="Halant"/>
                          <a:cs typeface="Halant"/>
                          <a:sym typeface="Halant"/>
                        </a:rPr>
                        <a:t>, Philadelphia, 1795.</a:t>
                      </a:r>
                      <a:endParaRPr sz="1200">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the common mode of manufacturing flour, much labor is required to attend the different processes of grinding, bolting, and cooling, as the grain and meal must be lifted and carried from one part of the mill to another by hand. This not only consumes time but increases the expense of manufacturing. By the assistance of these elevators, conveyors, and hopper-boys, the whole process of grinding and bolting may be carried on without manual labor, excepting to set the different parts in motion. The grain, once received into the mill, passes through all the stages of manufacture without being touched by human hands, until it is packed in barrels, ready for market. This improvement not only saves labor but ensures a more uniform and superior quality of flour, as the meal is kept in constant motion, preventing it from heating or souring. Mills constructed on this plan will be able to produce more flour in a shorter time, at less expense, and of better quality, than those conducted by the ordinary method. Such improvements in machinery are essential to the progress of manufactures and will enable this country to compete with the most advanced nations of Europe. By embracing new inventions, we shall reduce dependence on foreign goods and strengthen our domestic industry.</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2" name="Shape 172"/>
        <p:cNvGrpSpPr/>
        <p:nvPr/>
      </p:nvGrpSpPr>
      <p:grpSpPr>
        <a:xfrm>
          <a:off x="0" y="0"/>
          <a:ext cx="0" cy="0"/>
          <a:chOff x="0" y="0"/>
          <a:chExt cx="0" cy="0"/>
        </a:xfrm>
      </p:grpSpPr>
      <p:sp>
        <p:nvSpPr>
          <p:cNvPr id="173" name="Google Shape;173;p22"/>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174" name="Google Shape;174;p22"/>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Transportation</a:t>
            </a:r>
            <a:r>
              <a:rPr lang="en" sz="1700">
                <a:solidFill>
                  <a:schemeClr val="dk1"/>
                </a:solidFill>
                <a:latin typeface="Halant"/>
                <a:ea typeface="Halant"/>
                <a:cs typeface="Halant"/>
                <a:sym typeface="Halant"/>
              </a:rPr>
              <a:t> &amp; Infrastructure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75" name="Google Shape;175;p22"/>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76" name="Google Shape;176;p22"/>
          <p:cNvGraphicFramePr/>
          <p:nvPr/>
        </p:nvGraphicFramePr>
        <p:xfrm>
          <a:off x="469041" y="2009635"/>
          <a:ext cx="3000000" cy="3000000"/>
        </p:xfrm>
        <a:graphic>
          <a:graphicData uri="http://schemas.openxmlformats.org/drawingml/2006/table">
            <a:tbl>
              <a:tblPr>
                <a:noFill/>
                <a:tableStyleId>{E48130E4-3B22-43C6-95A9-2BB997A49455}</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Context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the early 1800s, the United States was expanding westward, and the nation needed better ways to move people, raw materials, and finished products. Improvements in transportation made a big difference. Roads, turnpikes, and canals helped farmers and factory owners ship goods more easily and cheaply. The Erie Canal, completed in 1825, connected the Great Lakes to the Atlantic Ocean, helping cities like Buffalo and New York City grow. Around the same time, the federal government funded projects like the National Road, stretching west from Maryland. The invention of the steam engine led to the growth of steamboats and railroads, which made travel and shipping even faster. Railroads were especially important because they could be built almost anywhere and helped connect distant parts of the country. As the transportation network grew, it became easier for businesses to trade, workers to move, and cities to expand—making transportation a key cause of the First Industrial Revolution.</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177" name="Google Shape;177;p22"/>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178" name="Google Shape;178;p22"/>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79" name="Google Shape;179;p22"/>
          <p:cNvGraphicFramePr/>
          <p:nvPr/>
        </p:nvGraphicFramePr>
        <p:xfrm>
          <a:off x="469041" y="5362435"/>
          <a:ext cx="3000000" cy="3000000"/>
        </p:xfrm>
        <a:graphic>
          <a:graphicData uri="http://schemas.openxmlformats.org/drawingml/2006/table">
            <a:tbl>
              <a:tblPr>
                <a:noFill/>
                <a:tableStyleId>{E48130E4-3B22-43C6-95A9-2BB997A49455}</a:tableStyleId>
              </a:tblPr>
              <a:tblGrid>
                <a:gridCol w="2266425"/>
                <a:gridCol w="1662050"/>
                <a:gridCol w="2905850"/>
              </a:tblGrid>
              <a:tr h="733575">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1: </a:t>
                      </a:r>
                      <a:r>
                        <a:rPr lang="en" sz="1200">
                          <a:solidFill>
                            <a:schemeClr val="dk1"/>
                          </a:solidFill>
                          <a:latin typeface="Halant"/>
                          <a:ea typeface="Halant"/>
                          <a:cs typeface="Halant"/>
                          <a:sym typeface="Halant"/>
                        </a:rPr>
                        <a:t>Henry Clay, </a:t>
                      </a:r>
                      <a:r>
                        <a:rPr i="1" lang="en" sz="1200">
                          <a:solidFill>
                            <a:schemeClr val="dk1"/>
                          </a:solidFill>
                          <a:latin typeface="Halant"/>
                          <a:ea typeface="Halant"/>
                          <a:cs typeface="Halant"/>
                          <a:sym typeface="Halant"/>
                        </a:rPr>
                        <a:t>Speech on the Tariff, in Defense of the American System</a:t>
                      </a:r>
                      <a:r>
                        <a:rPr lang="en" sz="1200">
                          <a:solidFill>
                            <a:schemeClr val="dk1"/>
                          </a:solidFill>
                          <a:latin typeface="Halant"/>
                          <a:ea typeface="Halant"/>
                          <a:cs typeface="Halant"/>
                          <a:sym typeface="Halant"/>
                        </a:rPr>
                        <a:t>, delivered in the U.S. Senate, February 2, 1832, in “The Life and Speeches of Henry Clay,” vol. 2, ed. James B. Swain (New York: Greeley &amp; McElrath, 1843), 18–19.</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“When gentlemen have succeeded in their design of an immediate or gradual destruction of the American System, what is their substitute? Free trade? Free trade! The call for free trade is as unavailing as the cry of a spoiled child, in its nurse’s arms, for the moon or the stars that glitter in the firmament of heaven. It never has existed; it never will exist. Trade is governed by laws, regulations, and national interests, and no where is it entirely unrestricted. What this country ought to do, is to adopt the policy which shall best secure its independence, its prosperity, and its greatness. That policy, in my deliberate judgment, is the American System, which we have established. Under its operation, we have made unparalleled advances in wealth, power, and the improvement of the condition of the people. Shall we, then, abandon it?”</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3" name="Shape 183"/>
        <p:cNvGrpSpPr/>
        <p:nvPr/>
      </p:nvGrpSpPr>
      <p:grpSpPr>
        <a:xfrm>
          <a:off x="0" y="0"/>
          <a:ext cx="0" cy="0"/>
          <a:chOff x="0" y="0"/>
          <a:chExt cx="0" cy="0"/>
        </a:xfrm>
      </p:grpSpPr>
      <p:sp>
        <p:nvSpPr>
          <p:cNvPr id="184" name="Google Shape;184;p23"/>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Transportation &amp; Infrastructure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85" name="Google Shape;185;p23"/>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86" name="Google Shape;186;p23"/>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187" name="Google Shape;187;p23"/>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pic>
        <p:nvPicPr>
          <p:cNvPr id="188" name="Google Shape;188;p23"/>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89" name="Google Shape;189;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0" name="Google Shape;190;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91" name="Google Shape;191;p23"/>
          <p:cNvGraphicFramePr/>
          <p:nvPr/>
        </p:nvGraphicFramePr>
        <p:xfrm>
          <a:off x="469028" y="2128060"/>
          <a:ext cx="3000000" cy="3000000"/>
        </p:xfrm>
        <a:graphic>
          <a:graphicData uri="http://schemas.openxmlformats.org/drawingml/2006/table">
            <a:tbl>
              <a:tblPr>
                <a:noFill/>
                <a:tableStyleId>{E48130E4-3B22-43C6-95A9-2BB997A49455}</a:tableStyleId>
              </a:tblPr>
              <a:tblGrid>
                <a:gridCol w="2266425"/>
                <a:gridCol w="1662050"/>
                <a:gridCol w="2905850"/>
              </a:tblGrid>
              <a:tr h="64820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2: National Road Map, National Park Service.</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rPr lang="en" sz="1200" u="sng">
                          <a:solidFill>
                            <a:schemeClr val="dk1"/>
                          </a:solidFill>
                          <a:latin typeface="Halant"/>
                          <a:ea typeface="Halant"/>
                          <a:cs typeface="Halant"/>
                          <a:sym typeface="Halant"/>
                          <a:hlinkClick r:id="rId5">
                            <a:extLst>
                              <a:ext uri="{A12FA001-AC4F-418D-AE19-62706E023703}">
                                <ahyp:hlinkClr val="tx"/>
                              </a:ext>
                            </a:extLst>
                          </a:hlinkClick>
                        </a:rPr>
                        <a:t>https://www.nps.gov/fone/learn/historyculture/national-road.htm</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256790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rgbClr val="222222"/>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rgbClr val="222222"/>
                          </a:solidFill>
                          <a:latin typeface="Inter"/>
                          <a:ea typeface="Inter"/>
                          <a:cs typeface="Inter"/>
                          <a:sym typeface="Inter"/>
                        </a:rPr>
                        <a:t>Description: </a:t>
                      </a:r>
                      <a:r>
                        <a:rPr lang="en" sz="1200">
                          <a:solidFill>
                            <a:srgbClr val="222222"/>
                          </a:solidFill>
                          <a:latin typeface="Inter"/>
                          <a:ea typeface="Inter"/>
                          <a:cs typeface="Inter"/>
                          <a:sym typeface="Inter"/>
                        </a:rPr>
                        <a:t>The </a:t>
                      </a:r>
                      <a:r>
                        <a:rPr lang="en" sz="1200">
                          <a:solidFill>
                            <a:srgbClr val="222222"/>
                          </a:solidFill>
                          <a:uFill>
                            <a:noFill/>
                          </a:uFill>
                          <a:latin typeface="Inter"/>
                          <a:ea typeface="Inter"/>
                          <a:cs typeface="Inter"/>
                          <a:sym typeface="Inter"/>
                          <a:hlinkClick r:id="rId6">
                            <a:extLst>
                              <a:ext uri="{A12FA001-AC4F-418D-AE19-62706E023703}">
                                <ahyp:hlinkClr val="tx"/>
                              </a:ext>
                            </a:extLst>
                          </a:hlinkClick>
                        </a:rPr>
                        <a:t>National Road</a:t>
                      </a:r>
                      <a:r>
                        <a:rPr lang="en" sz="1200">
                          <a:solidFill>
                            <a:srgbClr val="222222"/>
                          </a:solidFill>
                          <a:latin typeface="Inter"/>
                          <a:ea typeface="Inter"/>
                          <a:cs typeface="Inter"/>
                          <a:sym typeface="Inter"/>
                        </a:rPr>
                        <a:t>, today called US Route 40, was the first highway built entirely with federal funds. The road was authorized by Congress in 1806 during the Jefferson Administration. Construction began in Cumberland, Maryland in 1811. The route closely paralleled the military road opened by George Washington and General Edward Braddock in 1754-55. (Braddock Trace)</a:t>
                      </a:r>
                      <a:endParaRPr sz="1200">
                        <a:solidFill>
                          <a:srgbClr val="222222"/>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rgbClr val="222222"/>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rgbClr val="222222"/>
                          </a:solidFill>
                          <a:latin typeface="Inter"/>
                          <a:ea typeface="Inter"/>
                          <a:cs typeface="Inter"/>
                          <a:sym typeface="Inter"/>
                        </a:rPr>
                        <a:t>By 1818, the road had been completed to the Ohio River at Wheeling, which was then in Virginia. Eventually the road was pushed through central Ohio and Indiana, reaching Vandalia, </a:t>
                      </a:r>
                      <a:r>
                        <a:rPr lang="en" sz="1200">
                          <a:solidFill>
                            <a:srgbClr val="222222"/>
                          </a:solidFill>
                          <a:latin typeface="Inter"/>
                          <a:ea typeface="Inter"/>
                          <a:cs typeface="Inter"/>
                          <a:sym typeface="Inter"/>
                        </a:rPr>
                        <a:t>Illinois</a:t>
                      </a:r>
                      <a:r>
                        <a:rPr lang="en" sz="1200">
                          <a:solidFill>
                            <a:srgbClr val="222222"/>
                          </a:solidFill>
                          <a:latin typeface="Inter"/>
                          <a:ea typeface="Inter"/>
                          <a:cs typeface="Inter"/>
                          <a:sym typeface="Inter"/>
                        </a:rPr>
                        <a:t> in the 1830s where </a:t>
                      </a:r>
                      <a:r>
                        <a:rPr lang="en" sz="1200">
                          <a:solidFill>
                            <a:srgbClr val="222222"/>
                          </a:solidFill>
                          <a:latin typeface="Inter"/>
                          <a:ea typeface="Inter"/>
                          <a:cs typeface="Inter"/>
                          <a:sym typeface="Inter"/>
                        </a:rPr>
                        <a:t>construction</a:t>
                      </a:r>
                      <a:r>
                        <a:rPr lang="en" sz="1200">
                          <a:solidFill>
                            <a:srgbClr val="222222"/>
                          </a:solidFill>
                          <a:latin typeface="Inter"/>
                          <a:ea typeface="Inter"/>
                          <a:cs typeface="Inter"/>
                          <a:sym typeface="Inter"/>
                        </a:rPr>
                        <a:t> ceased due to a lack of funds. The National Road opened the Ohio River Valley and the Midwest for settlement and commerce.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2810350">
                <a:tc gridSpan="3" vMerge="1"/>
                <a:tc hMerge="1" vMerge="1"/>
                <a:tc hMerge="1" vMerge="1"/>
              </a:tr>
            </a:tbl>
          </a:graphicData>
        </a:graphic>
      </p:graphicFrame>
      <p:pic>
        <p:nvPicPr>
          <p:cNvPr id="192" name="Google Shape;192;p23"/>
          <p:cNvPicPr preferRelativeResize="0"/>
          <p:nvPr/>
        </p:nvPicPr>
        <p:blipFill>
          <a:blip r:embed="rId7">
            <a:alphaModFix/>
          </a:blip>
          <a:stretch>
            <a:fillRect/>
          </a:stretch>
        </p:blipFill>
        <p:spPr>
          <a:xfrm>
            <a:off x="579975" y="3001089"/>
            <a:ext cx="6629676" cy="3030562"/>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6" name="Shape 196"/>
        <p:cNvGrpSpPr/>
        <p:nvPr/>
      </p:nvGrpSpPr>
      <p:grpSpPr>
        <a:xfrm>
          <a:off x="0" y="0"/>
          <a:ext cx="0" cy="0"/>
          <a:chOff x="0" y="0"/>
          <a:chExt cx="0" cy="0"/>
        </a:xfrm>
      </p:grpSpPr>
      <p:sp>
        <p:nvSpPr>
          <p:cNvPr id="197" name="Google Shape;197;p24"/>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Transportation &amp; Infrastructure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98" name="Google Shape;198;p24"/>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99" name="Google Shape;199;p24"/>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200" name="Google Shape;200;p24"/>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pic>
        <p:nvPicPr>
          <p:cNvPr id="201" name="Google Shape;201;p24"/>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02" name="Google Shape;202;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3" name="Google Shape;203;p2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04" name="Google Shape;204;p24"/>
          <p:cNvGraphicFramePr/>
          <p:nvPr/>
        </p:nvGraphicFramePr>
        <p:xfrm>
          <a:off x="338591" y="2102510"/>
          <a:ext cx="3000000" cy="3000000"/>
        </p:xfrm>
        <a:graphic>
          <a:graphicData uri="http://schemas.openxmlformats.org/drawingml/2006/table">
            <a:tbl>
              <a:tblPr>
                <a:noFill/>
                <a:tableStyleId>{E48130E4-3B22-43C6-95A9-2BB997A49455}</a:tableStyleId>
              </a:tblPr>
              <a:tblGrid>
                <a:gridCol w="2358600"/>
                <a:gridCol w="1729725"/>
                <a:gridCol w="3024075"/>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3: Steven G. Collins, “Progress and Slavery on the South’s Railroads,” </a:t>
                      </a:r>
                      <a:r>
                        <a:rPr i="1" lang="en" sz="1200">
                          <a:solidFill>
                            <a:schemeClr val="dk1"/>
                          </a:solidFill>
                          <a:latin typeface="Halant"/>
                          <a:ea typeface="Halant"/>
                          <a:cs typeface="Halant"/>
                          <a:sym typeface="Halant"/>
                        </a:rPr>
                        <a:t>Railroad History</a:t>
                      </a:r>
                      <a:r>
                        <a:rPr lang="en" sz="1200">
                          <a:solidFill>
                            <a:schemeClr val="dk1"/>
                          </a:solidFill>
                          <a:latin typeface="Halant"/>
                          <a:ea typeface="Halant"/>
                          <a:cs typeface="Halant"/>
                          <a:sym typeface="Halant"/>
                        </a:rPr>
                        <a:t>, no. 181, 1999, JSTOR.</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railroad network grew quite rapidly in the late 1840s and especially in the 1850s. In the decade before the Civil War, nearly 7,000 miles of track were laid in the South out of 22,000 in the nation as a whole. While most southern railroads were local in nature because they concentrated on the cotton market, there were several long-haul roads by the late 1850s. On the eve of the war, the Mobile &amp; Ohio had 469 miles of road. The longer lines required a large number of locomotives and freight cars. The South Carolina Railroad, for example, owned 849 cars of different types by 1860, while the Western and Atlantic had 746 cars and the Southwestern of Georgia 235. As a result, the southern lines, much like their northern counterparts, struggled with questions of technology, system, and organization. .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Despite complaints that southern railroads lagged behind their northern counterparts in organization and technology, the South did attract experienced men to run the railroad enterprise. One example was J. Edgar Thomson, who gained much of his experience on the southern railroads. During the 1840s, Thomson served as the superintendent of transportation for the Georgia Railroad, where he developed the rudimentary organizational structure he later implemented on the Pennsylvania Railroad.</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8" name="Shape 208"/>
        <p:cNvGrpSpPr/>
        <p:nvPr/>
      </p:nvGrpSpPr>
      <p:grpSpPr>
        <a:xfrm>
          <a:off x="0" y="0"/>
          <a:ext cx="0" cy="0"/>
          <a:chOff x="0" y="0"/>
          <a:chExt cx="0" cy="0"/>
        </a:xfrm>
      </p:grpSpPr>
      <p:sp>
        <p:nvSpPr>
          <p:cNvPr id="209" name="Google Shape;209;p2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Transportation &amp; Infrastructure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10" name="Google Shape;210;p2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211" name="Google Shape;211;p25"/>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212" name="Google Shape;212;p25"/>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pic>
        <p:nvPicPr>
          <p:cNvPr id="213" name="Google Shape;213;p25"/>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14" name="Google Shape;214;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15" name="Google Shape;215;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16" name="Google Shape;216;p25"/>
          <p:cNvGraphicFramePr/>
          <p:nvPr/>
        </p:nvGraphicFramePr>
        <p:xfrm>
          <a:off x="469041" y="2085835"/>
          <a:ext cx="3000000" cy="3000000"/>
        </p:xfrm>
        <a:graphic>
          <a:graphicData uri="http://schemas.openxmlformats.org/drawingml/2006/table">
            <a:tbl>
              <a:tblPr>
                <a:noFill/>
                <a:tableStyleId>{E48130E4-3B22-43C6-95A9-2BB997A49455}</a:tableStyleId>
              </a:tblPr>
              <a:tblGrid>
                <a:gridCol w="2266425"/>
                <a:gridCol w="1662050"/>
                <a:gridCol w="2905850"/>
              </a:tblGrid>
              <a:tr h="726875">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4: Frances Flora Bond Palmer, </a:t>
                      </a:r>
                      <a:r>
                        <a:rPr i="1" lang="en" sz="1200">
                          <a:solidFill>
                            <a:schemeClr val="dk1"/>
                          </a:solidFill>
                          <a:latin typeface="Halant"/>
                          <a:ea typeface="Halant"/>
                          <a:cs typeface="Halant"/>
                          <a:sym typeface="Halant"/>
                        </a:rPr>
                        <a:t>“Wooding Up” on the Mississippi</a:t>
                      </a:r>
                      <a:r>
                        <a:rPr lang="en" sz="1200">
                          <a:solidFill>
                            <a:schemeClr val="dk1"/>
                          </a:solidFill>
                          <a:latin typeface="Halant"/>
                          <a:ea typeface="Halant"/>
                          <a:cs typeface="Halant"/>
                          <a:sym typeface="Halant"/>
                        </a:rPr>
                        <a:t>, 1863, color lithograph with hand-coloring on wove paper, National Gallery of Art, Washington, Donald and Nancy deLaski Fund, 2011.30.1.</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29250">
                <a:tc gridSpan="3" rowSpan="2">
                  <a:txBody>
                    <a:bodyPr/>
                    <a:lstStyle/>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1400"/>
                        </a:spcAft>
                        <a:buClr>
                          <a:schemeClr val="dk1"/>
                        </a:buClr>
                        <a:buSzPts val="1100"/>
                        <a:buFont typeface="Arial"/>
                        <a:buNone/>
                      </a:pPr>
                      <a:r>
                        <a:rPr b="1" lang="en" sz="1200">
                          <a:solidFill>
                            <a:schemeClr val="dk1"/>
                          </a:solidFill>
                          <a:latin typeface="Inter"/>
                          <a:ea typeface="Inter"/>
                          <a:cs typeface="Inter"/>
                          <a:sym typeface="Inter"/>
                        </a:rPr>
                        <a:t>Description:</a:t>
                      </a:r>
                      <a:r>
                        <a:rPr i="1" lang="en" sz="1200">
                          <a:solidFill>
                            <a:schemeClr val="dk1"/>
                          </a:solidFill>
                          <a:latin typeface="Inter"/>
                          <a:ea typeface="Inter"/>
                          <a:cs typeface="Inter"/>
                          <a:sym typeface="Inter"/>
                        </a:rPr>
                        <a:t> “Wooding Up” on the Mississippi</a:t>
                      </a:r>
                      <a:r>
                        <a:rPr lang="en" sz="1200">
                          <a:solidFill>
                            <a:schemeClr val="dk1"/>
                          </a:solidFill>
                          <a:latin typeface="Inter"/>
                          <a:ea typeface="Inter"/>
                          <a:cs typeface="Inter"/>
                          <a:sym typeface="Inter"/>
                        </a:rPr>
                        <a:t> from 1863 shows the showboat </a:t>
                      </a:r>
                      <a:r>
                        <a:rPr i="1" lang="en" sz="1200">
                          <a:solidFill>
                            <a:schemeClr val="dk1"/>
                          </a:solidFill>
                          <a:latin typeface="Inter"/>
                          <a:ea typeface="Inter"/>
                          <a:cs typeface="Inter"/>
                          <a:sym typeface="Inter"/>
                        </a:rPr>
                        <a:t>Princess</a:t>
                      </a:r>
                      <a:r>
                        <a:rPr lang="en" sz="1200">
                          <a:solidFill>
                            <a:schemeClr val="dk1"/>
                          </a:solidFill>
                          <a:latin typeface="Inter"/>
                          <a:ea typeface="Inter"/>
                          <a:cs typeface="Inter"/>
                          <a:sym typeface="Inter"/>
                        </a:rPr>
                        <a:t> stopping for fuel, perhaps in a race with </a:t>
                      </a:r>
                      <a:r>
                        <a:rPr i="1" lang="en" sz="1200">
                          <a:solidFill>
                            <a:schemeClr val="dk1"/>
                          </a:solidFill>
                          <a:latin typeface="Inter"/>
                          <a:ea typeface="Inter"/>
                          <a:cs typeface="Inter"/>
                          <a:sym typeface="Inter"/>
                        </a:rPr>
                        <a:t>Diana</a:t>
                      </a:r>
                      <a:r>
                        <a:rPr lang="en" sz="1200">
                          <a:solidFill>
                            <a:schemeClr val="dk1"/>
                          </a:solidFill>
                          <a:latin typeface="Inter"/>
                          <a:ea typeface="Inter"/>
                          <a:cs typeface="Inter"/>
                          <a:sym typeface="Inter"/>
                        </a:rPr>
                        <a:t> behind it. African Americans, likely enslaved, load lumber onto the boat, while white patrons, some of them slaveholders, populate the upper deck. In this work, Frances Flora Bond Palmer may have been hinting at the dangers of steamboat travel: moonlight shines on a snag (or tree) in the river, and the glowing fires would have reminded viewers of the all-too-common event of ship explosions. Palmer likely knew about the 1859 explosion of the showboat </a:t>
                      </a:r>
                      <a:r>
                        <a:rPr i="1" lang="en" sz="1200">
                          <a:solidFill>
                            <a:schemeClr val="dk1"/>
                          </a:solidFill>
                          <a:latin typeface="Inter"/>
                          <a:ea typeface="Inter"/>
                          <a:cs typeface="Inter"/>
                          <a:sym typeface="Inter"/>
                        </a:rPr>
                        <a:t>Princess</a:t>
                      </a:r>
                      <a:r>
                        <a:rPr lang="en" sz="1200">
                          <a:solidFill>
                            <a:schemeClr val="dk1"/>
                          </a:solidFill>
                          <a:latin typeface="Inter"/>
                          <a:ea typeface="Inter"/>
                          <a:cs typeface="Inter"/>
                          <a:sym typeface="Inter"/>
                        </a:rPr>
                        <a:t> in New Orleans, when dozens died because of faulty boilers.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1418950">
                <a:tc gridSpan="3" vMerge="1"/>
                <a:tc hMerge="1" vMerge="1"/>
                <a:tc hMerge="1" vMerge="1"/>
              </a:tr>
            </a:tbl>
          </a:graphicData>
        </a:graphic>
      </p:graphicFrame>
      <p:pic>
        <p:nvPicPr>
          <p:cNvPr id="217" name="Google Shape;217;p25"/>
          <p:cNvPicPr preferRelativeResize="0"/>
          <p:nvPr/>
        </p:nvPicPr>
        <p:blipFill>
          <a:blip r:embed="rId5">
            <a:alphaModFix/>
          </a:blip>
          <a:stretch>
            <a:fillRect/>
          </a:stretch>
        </p:blipFill>
        <p:spPr>
          <a:xfrm>
            <a:off x="743838" y="3026361"/>
            <a:ext cx="6301977" cy="448295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1" name="Shape 221"/>
        <p:cNvGrpSpPr/>
        <p:nvPr/>
      </p:nvGrpSpPr>
      <p:grpSpPr>
        <a:xfrm>
          <a:off x="0" y="0"/>
          <a:ext cx="0" cy="0"/>
          <a:chOff x="0" y="0"/>
          <a:chExt cx="0" cy="0"/>
        </a:xfrm>
      </p:grpSpPr>
      <p:sp>
        <p:nvSpPr>
          <p:cNvPr id="222" name="Google Shape;222;p2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Transportation &amp; Infrastructure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23" name="Google Shape;223;p26"/>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224" name="Google Shape;224;p26"/>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225" name="Google Shape;225;p26"/>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226" name="Google Shape;226;p26"/>
          <p:cNvGraphicFramePr/>
          <p:nvPr/>
        </p:nvGraphicFramePr>
        <p:xfrm>
          <a:off x="469041" y="2085835"/>
          <a:ext cx="3000000" cy="3000000"/>
        </p:xfrm>
        <a:graphic>
          <a:graphicData uri="http://schemas.openxmlformats.org/drawingml/2006/table">
            <a:tbl>
              <a:tblPr>
                <a:noFill/>
                <a:tableStyleId>{E48130E4-3B22-43C6-95A9-2BB997A49455}</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5: </a:t>
                      </a:r>
                      <a:r>
                        <a:rPr i="1" lang="en" sz="1200">
                          <a:solidFill>
                            <a:schemeClr val="dk1"/>
                          </a:solidFill>
                          <a:latin typeface="Halant"/>
                          <a:ea typeface="Halant"/>
                          <a:cs typeface="Halant"/>
                          <a:sym typeface="Halant"/>
                        </a:rPr>
                        <a:t>The Emporium</a:t>
                      </a:r>
                      <a:r>
                        <a:rPr lang="en" sz="1200">
                          <a:solidFill>
                            <a:schemeClr val="dk1"/>
                          </a:solidFill>
                          <a:latin typeface="Halant"/>
                          <a:ea typeface="Halant"/>
                          <a:cs typeface="Halant"/>
                          <a:sym typeface="Halant"/>
                        </a:rPr>
                        <a:t> (Buffalo, NY), “Completion of the Grand Canal,” October 29, 1825, p. 3.</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THE COMMITTEE AT BUFFALO.</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Gentlemen,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Deputed by the citizens of Rochester, in connection with the visiting committees, along the line of the Canal, we come to mingle and reciprocate our mutual congratulations with the citizens of Buffalo, on the grand epoch of uniting the waters of the great Inland </a:t>
                      </a:r>
                      <a:r>
                        <a:rPr lang="en" sz="1200">
                          <a:solidFill>
                            <a:schemeClr val="dk1"/>
                          </a:solidFill>
                          <a:latin typeface="Inter"/>
                          <a:ea typeface="Inter"/>
                          <a:cs typeface="Inter"/>
                          <a:sym typeface="Inter"/>
                        </a:rPr>
                        <a:t>Mediterraneans</a:t>
                      </a:r>
                      <a:r>
                        <a:rPr lang="en" sz="1200">
                          <a:solidFill>
                            <a:schemeClr val="dk1"/>
                          </a:solidFill>
                          <a:latin typeface="Inter"/>
                          <a:ea typeface="Inter"/>
                          <a:cs typeface="Inter"/>
                          <a:sym typeface="Inter"/>
                        </a:rPr>
                        <a:t> of North America, with those of the commercial Atlantic.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 epoch that will be recorded in the tablets of history, as among the greatest events of our Nation -- for having in 8 years -- with 8 million of Dollars -- made the longest Canal -- in the least time -- with the least experience -- for the least money -- and of the greatest public utility of any other in the world. .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 . .A work that will constitute a lever of industry, population and wealth to our Republic -- a pattern for our sister States to imitate, and an exhibition of the moral force of a free and enlightened People to the world -- that they can pursue the arts of peace in domestic improvements, for the objects of their National pride -- and construct works of public utility for the monuments of their national glory -- showing a new fact to old Kingdoms, that Governments can be made to build up society, by diffusing intelligence, industry and enterprise among the People, better than by depressing the faculties and moral energies of a community in order to govern them. .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 . .To the projectors who devised, the statesmen who assumed the responsibility of the undertaking at the hazard of their reputation, the Legislatures who granted the supplies, the Commissioners who planned -- the Engineers who laid out -- and the Men who have executed this magnificent work, we tender our tribute of grateful respects, and commend their memories to posterity.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We congratulate you as Citizens of this rising Village, located as the harbor and depot of vast Inland seas, where the surplus productions of the surrounding shores must pass on their way to market, and build it up to an eminent Inland commercial city.</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Gentlemen, to you individually, we wish many years of life and health, to realize and enjoy these glorious triumphs of industry and </a:t>
                      </a:r>
                      <a:r>
                        <a:rPr lang="en" sz="1200">
                          <a:solidFill>
                            <a:schemeClr val="dk1"/>
                          </a:solidFill>
                          <a:latin typeface="Inter"/>
                          <a:ea typeface="Inter"/>
                          <a:cs typeface="Inter"/>
                          <a:sym typeface="Inter"/>
                        </a:rPr>
                        <a:t>enterprise</a:t>
                      </a:r>
                      <a:r>
                        <a:rPr lang="en" sz="1200">
                          <a:solidFill>
                            <a:schemeClr val="dk1"/>
                          </a:solidFill>
                          <a:latin typeface="Inter"/>
                          <a:ea typeface="Inter"/>
                          <a:cs typeface="Inter"/>
                          <a:sym typeface="Inter"/>
                        </a:rPr>
                        <a:t>, and the prosperity and happiness which they will diffuse among a free People.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227" name="Google Shape;227;p26"/>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28" name="Google Shape;228;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9" name="Google Shape;229;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3" name="Shape 233"/>
        <p:cNvGrpSpPr/>
        <p:nvPr/>
      </p:nvGrpSpPr>
      <p:grpSpPr>
        <a:xfrm>
          <a:off x="0" y="0"/>
          <a:ext cx="0" cy="0"/>
          <a:chOff x="0" y="0"/>
          <a:chExt cx="0" cy="0"/>
        </a:xfrm>
      </p:grpSpPr>
      <p:sp>
        <p:nvSpPr>
          <p:cNvPr id="234" name="Google Shape;234;p27"/>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Growing Labor Force -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35" name="Google Shape;235;p27"/>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236" name="Google Shape;236;p27"/>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sp>
        <p:nvSpPr>
          <p:cNvPr id="237" name="Google Shape;237;p27"/>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238" name="Google Shape;238;p27"/>
          <p:cNvGraphicFramePr/>
          <p:nvPr/>
        </p:nvGraphicFramePr>
        <p:xfrm>
          <a:off x="469041" y="2009635"/>
          <a:ext cx="3000000" cy="3000000"/>
        </p:xfrm>
        <a:graphic>
          <a:graphicData uri="http://schemas.openxmlformats.org/drawingml/2006/table">
            <a:tbl>
              <a:tblPr>
                <a:noFill/>
                <a:tableStyleId>{E48130E4-3B22-43C6-95A9-2BB997A49455}</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Henry Clay, </a:t>
                      </a:r>
                      <a:r>
                        <a:rPr b="1" i="1" lang="en" sz="1200">
                          <a:solidFill>
                            <a:schemeClr val="dk1"/>
                          </a:solidFill>
                          <a:latin typeface="Inter"/>
                          <a:ea typeface="Inter"/>
                          <a:cs typeface="Inter"/>
                          <a:sym typeface="Inter"/>
                        </a:rPr>
                        <a:t>Speech on the Tariff, </a:t>
                      </a:r>
                      <a:r>
                        <a:rPr b="1" lang="en" sz="1200">
                          <a:solidFill>
                            <a:schemeClr val="dk1"/>
                          </a:solidFill>
                          <a:latin typeface="Inter"/>
                          <a:ea typeface="Inter"/>
                          <a:cs typeface="Inter"/>
                          <a:sym typeface="Inter"/>
                        </a:rPr>
                        <a:t>delivered in the U.S. Senate, 1832.</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system is the Henry Clay defending, and why?</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the speaker think about “free trade”?</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National Road Map, National Park Service.</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was significant about the creation of the National Road?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Steven G. Collins, “Progress and Slavery on the South’s Railroads,” </a:t>
                      </a:r>
                      <a:r>
                        <a:rPr b="1" i="1" lang="en" sz="1200">
                          <a:solidFill>
                            <a:schemeClr val="dk1"/>
                          </a:solidFill>
                          <a:latin typeface="Inter"/>
                          <a:ea typeface="Inter"/>
                          <a:cs typeface="Inter"/>
                          <a:sym typeface="Inter"/>
                        </a:rPr>
                        <a:t>1</a:t>
                      </a:r>
                      <a:r>
                        <a:rPr b="1" lang="en" sz="1200">
                          <a:solidFill>
                            <a:schemeClr val="dk1"/>
                          </a:solidFill>
                          <a:latin typeface="Inter"/>
                          <a:ea typeface="Inter"/>
                          <a:cs typeface="Inter"/>
                          <a:sym typeface="Inter"/>
                        </a:rPr>
                        <a:t>999.</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do you think the South focused its railroads mostly on the cotton market instead of building more national connections like the North?</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might the growth of railroads have affected life for people in the South during this time?</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Frances Flora Bond Palmer, </a:t>
                      </a:r>
                      <a:r>
                        <a:rPr b="1" i="1" lang="en" sz="1200">
                          <a:solidFill>
                            <a:schemeClr val="dk1"/>
                          </a:solidFill>
                          <a:latin typeface="Inter"/>
                          <a:ea typeface="Inter"/>
                          <a:cs typeface="Inter"/>
                          <a:sym typeface="Inter"/>
                        </a:rPr>
                        <a:t>“Wooding Up” </a:t>
                      </a:r>
                      <a:r>
                        <a:rPr b="1" lang="en" sz="1200">
                          <a:solidFill>
                            <a:schemeClr val="dk1"/>
                          </a:solidFill>
                          <a:latin typeface="Inter"/>
                          <a:ea typeface="Inter"/>
                          <a:cs typeface="Inter"/>
                          <a:sym typeface="Inter"/>
                        </a:rPr>
                        <a:t>color lithograph.</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this image tell us about life on the Mississippi River during the 1800s?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might the artist have included details like the tree in the water and the glowing fire?</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a:t>
                      </a:r>
                      <a:r>
                        <a:rPr b="1" i="1" lang="en" sz="1200">
                          <a:solidFill>
                            <a:schemeClr val="dk1"/>
                          </a:solidFill>
                          <a:latin typeface="Inter"/>
                          <a:ea typeface="Inter"/>
                          <a:cs typeface="Inter"/>
                          <a:sym typeface="Inter"/>
                        </a:rPr>
                        <a:t>The Emporium</a:t>
                      </a:r>
                      <a:r>
                        <a:rPr b="1" lang="en" sz="1200">
                          <a:solidFill>
                            <a:schemeClr val="dk1"/>
                          </a:solidFill>
                          <a:latin typeface="Inter"/>
                          <a:ea typeface="Inter"/>
                          <a:cs typeface="Inter"/>
                          <a:sym typeface="Inter"/>
                        </a:rPr>
                        <a:t>, “Completion of the Grand Canal,” October 29, 1825.</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the writer believe the Erie Canal was such an important achievement for the United States?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this letter tell us about how people in the 1800s felt about progress and technology?</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239" name="Google Shape;239;p2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40" name="Google Shape;240;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41" name="Google Shape;241;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5" name="Shape 245"/>
        <p:cNvGrpSpPr/>
        <p:nvPr/>
      </p:nvGrpSpPr>
      <p:grpSpPr>
        <a:xfrm>
          <a:off x="0" y="0"/>
          <a:ext cx="0" cy="0"/>
          <a:chOff x="0" y="0"/>
          <a:chExt cx="0" cy="0"/>
        </a:xfrm>
      </p:grpSpPr>
      <p:sp>
        <p:nvSpPr>
          <p:cNvPr id="246" name="Google Shape;246;p2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Growing Labor Force -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47" name="Google Shape;247;p28"/>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248" name="Google Shape;248;p28"/>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sp>
        <p:nvSpPr>
          <p:cNvPr id="249" name="Google Shape;249;p28"/>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250" name="Google Shape;250;p28"/>
          <p:cNvGraphicFramePr/>
          <p:nvPr/>
        </p:nvGraphicFramePr>
        <p:xfrm>
          <a:off x="469041" y="2009635"/>
          <a:ext cx="3000000" cy="3000000"/>
        </p:xfrm>
        <a:graphic>
          <a:graphicData uri="http://schemas.openxmlformats.org/drawingml/2006/table">
            <a:tbl>
              <a:tblPr>
                <a:noFill/>
                <a:tableStyleId>{E48130E4-3B22-43C6-95A9-2BB997A49455}</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Henry Clay, </a:t>
                      </a:r>
                      <a:r>
                        <a:rPr b="1" i="1" lang="en" sz="1200">
                          <a:solidFill>
                            <a:schemeClr val="dk1"/>
                          </a:solidFill>
                          <a:latin typeface="Inter"/>
                          <a:ea typeface="Inter"/>
                          <a:cs typeface="Inter"/>
                          <a:sym typeface="Inter"/>
                        </a:rPr>
                        <a:t>Speech on the Tariff, </a:t>
                      </a:r>
                      <a:r>
                        <a:rPr b="1" lang="en" sz="1200">
                          <a:solidFill>
                            <a:schemeClr val="dk1"/>
                          </a:solidFill>
                          <a:latin typeface="Inter"/>
                          <a:ea typeface="Inter"/>
                          <a:cs typeface="Inter"/>
                          <a:sym typeface="Inter"/>
                        </a:rPr>
                        <a:t>delivered in the U.S. Senate, 1832.</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system is the Henry Clay defending, and why?</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Clay is defending the American System because he believes it helped the country grow stronger, wealthier, and more independent.</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the speaker think about “free trade”?</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He thinks free trade is unrealistic and not helpful—he compares it to a child crying for the moon, something that can’t really happen.</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National Road Map, National Park Service.</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was significant about the creation of the National Road?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National Road opened the Ohio River Valley and the Midwest for settlement and commerce. The project also showed the federal government’s willingness to support infrastructure with national funds.</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Steven G. Collins, “Progress and Slavery on the South’s Railroads,” </a:t>
                      </a:r>
                      <a:r>
                        <a:rPr b="1" i="1" lang="en" sz="1200">
                          <a:solidFill>
                            <a:schemeClr val="dk1"/>
                          </a:solidFill>
                          <a:latin typeface="Inter"/>
                          <a:ea typeface="Inter"/>
                          <a:cs typeface="Inter"/>
                          <a:sym typeface="Inter"/>
                        </a:rPr>
                        <a:t>1</a:t>
                      </a:r>
                      <a:r>
                        <a:rPr b="1" lang="en" sz="1200">
                          <a:solidFill>
                            <a:schemeClr val="dk1"/>
                          </a:solidFill>
                          <a:latin typeface="Inter"/>
                          <a:ea typeface="Inter"/>
                          <a:cs typeface="Inter"/>
                          <a:sym typeface="Inter"/>
                        </a:rPr>
                        <a:t>999.</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do you think the South focused its railroads mostly on the cotton market instead of building more national connections like the North?</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The Southern economy depended heavily on cotton; railroads were built to support that specific industry rather than connecting major cities or regions like in the North.</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might the growth of railroads have affected life for people in the South during this time?</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Faster travel and shipping, more jobs, movement of goods and people, but also uneven development—some areas may have stayed isolated if railroads didn’t reach them.</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Frances Flora Bond Palmer, </a:t>
                      </a:r>
                      <a:r>
                        <a:rPr b="1" i="1" lang="en" sz="1200">
                          <a:solidFill>
                            <a:schemeClr val="dk1"/>
                          </a:solidFill>
                          <a:latin typeface="Inter"/>
                          <a:ea typeface="Inter"/>
                          <a:cs typeface="Inter"/>
                          <a:sym typeface="Inter"/>
                        </a:rPr>
                        <a:t>“Wooding Up” </a:t>
                      </a:r>
                      <a:r>
                        <a:rPr b="1" lang="en" sz="1200">
                          <a:solidFill>
                            <a:schemeClr val="dk1"/>
                          </a:solidFill>
                          <a:latin typeface="Inter"/>
                          <a:ea typeface="Inter"/>
                          <a:cs typeface="Inter"/>
                          <a:sym typeface="Inter"/>
                        </a:rPr>
                        <a:t>color lithograph.</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this image tell us about life on the Mississippi River during the 1800s?</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It shows how steamboats were used for travel and trade, the role of enslaved people in providing labor, and how steamboats were used by both wealthy passengers and workers.</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might the artist have included details like the tree in the water and the glowing fire?</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To warn viewers about the dangers of steamboat travel, like explosions or accidents, and to reflect real events like the deadly Princess explosion in 1859.</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a:t>
                      </a:r>
                      <a:r>
                        <a:rPr b="1" i="1" lang="en" sz="1200">
                          <a:solidFill>
                            <a:schemeClr val="dk1"/>
                          </a:solidFill>
                          <a:latin typeface="Inter"/>
                          <a:ea typeface="Inter"/>
                          <a:cs typeface="Inter"/>
                          <a:sym typeface="Inter"/>
                        </a:rPr>
                        <a:t>The Emporium</a:t>
                      </a:r>
                      <a:r>
                        <a:rPr b="1" lang="en" sz="1200">
                          <a:solidFill>
                            <a:schemeClr val="dk1"/>
                          </a:solidFill>
                          <a:latin typeface="Inter"/>
                          <a:ea typeface="Inter"/>
                          <a:cs typeface="Inter"/>
                          <a:sym typeface="Inter"/>
                        </a:rPr>
                        <a:t>, “Completion of the Grand Canal,” October 29, 1825.</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the writer believe the Erie Canal was such an important achievement for the United States?</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It connected the Great Lakes to the Atlantic Ocean, helped trade and travel, and showed that Americans could build something big and useful with teamwork and little experience.</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this letter tell us about how people in the 1800s felt about progress and technology?</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They were proud of new inventions and big projects, saw them as signs of freedom and success, and believed they made the country stronger and more united.</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251" name="Google Shape;251;p28"/>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52" name="Google Shape;252;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53" name="Google Shape;253;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57" name="Shape 257"/>
        <p:cNvGrpSpPr/>
        <p:nvPr/>
      </p:nvGrpSpPr>
      <p:grpSpPr>
        <a:xfrm>
          <a:off x="0" y="0"/>
          <a:ext cx="0" cy="0"/>
          <a:chOff x="0" y="0"/>
          <a:chExt cx="0" cy="0"/>
        </a:xfrm>
      </p:grpSpPr>
      <p:sp>
        <p:nvSpPr>
          <p:cNvPr id="258" name="Google Shape;258;p29"/>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259" name="Google Shape;259;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60" name="Google Shape;260;p29"/>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61" name="Google Shape;261;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62" name="Google Shape;262;p29"/>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63" name="Google Shape;263;p29"/>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Technological Innovations, Transportation &amp; Infrastructure, or Growing Labor Force.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264" name="Google Shape;264;p29"/>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the First Industrial Revolution in the United States</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65" name="Google Shape;265;p29"/>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200">
                <a:latin typeface="Inter"/>
                <a:ea typeface="Inter"/>
                <a:cs typeface="Inter"/>
                <a:sym typeface="Inter"/>
              </a:rPr>
              <a:t>A significant cause the First Industrial Revolution was</a:t>
            </a:r>
            <a:endParaRPr b="1" sz="1200">
              <a:latin typeface="Inter"/>
              <a:ea typeface="Inter"/>
              <a:cs typeface="Inter"/>
              <a:sym typeface="Inter"/>
            </a:endParaRPr>
          </a:p>
          <a:p>
            <a:pPr indent="0" lvl="0" marL="0" rtl="0" algn="ctr">
              <a:lnSpc>
                <a:spcPct val="200000"/>
              </a:lnSpc>
              <a:spcBef>
                <a:spcPts val="0"/>
              </a:spcBef>
              <a:spcAft>
                <a:spcPts val="0"/>
              </a:spcAft>
              <a:buNone/>
            </a:pPr>
            <a:r>
              <a:t/>
            </a:r>
            <a:endParaRPr b="1" sz="1200">
              <a:latin typeface="Inter"/>
              <a:ea typeface="Inter"/>
              <a:cs typeface="Inter"/>
              <a:sym typeface="Inter"/>
            </a:endParaRPr>
          </a:p>
        </p:txBody>
      </p:sp>
      <p:pic>
        <p:nvPicPr>
          <p:cNvPr id="266" name="Google Shape;266;p29"/>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267" name="Google Shape;267;p29"/>
          <p:cNvGraphicFramePr/>
          <p:nvPr/>
        </p:nvGraphicFramePr>
        <p:xfrm>
          <a:off x="469250" y="4116400"/>
          <a:ext cx="3000000" cy="3000000"/>
        </p:xfrm>
        <a:graphic>
          <a:graphicData uri="http://schemas.openxmlformats.org/drawingml/2006/table">
            <a:tbl>
              <a:tblPr>
                <a:noFill/>
                <a:tableStyleId>{BC16C4F1-D910-45D6-9FD3-5CDBF5F58402}</a:tableStyleId>
              </a:tblPr>
              <a:tblGrid>
                <a:gridCol w="3417150"/>
                <a:gridCol w="3417150"/>
              </a:tblGrid>
              <a:tr h="4290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389700">
                <a:tc>
                  <a:txBody>
                    <a:bodyPr/>
                    <a:lstStyle/>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800">
                        <a:solidFill>
                          <a:srgbClr val="E95C3D"/>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Source: </a:t>
                      </a:r>
                      <a:endParaRPr b="1" sz="900">
                        <a:solidFill>
                          <a:srgbClr val="E95C3D"/>
                        </a:solidFill>
                        <a:latin typeface="Inter"/>
                        <a:ea typeface="Inter"/>
                        <a:cs typeface="Inter"/>
                        <a:sym typeface="Inter"/>
                      </a:endParaRPr>
                    </a:p>
                  </a:txBody>
                  <a:tcPr marT="91425" marB="91425" marR="91425" marL="91425"/>
                </a:tc>
              </a:tr>
              <a:tr h="10005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268" name="Google Shape;268;p29"/>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69" name="Google Shape;269;p29"/>
          <p:cNvSpPr txBox="1"/>
          <p:nvPr/>
        </p:nvSpPr>
        <p:spPr>
          <a:xfrm>
            <a:off x="469050" y="69356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800">
              <a:solidFill>
                <a:srgbClr val="E95C3D"/>
              </a:solidFill>
              <a:latin typeface="Inter"/>
              <a:ea typeface="Inter"/>
              <a:cs typeface="Inter"/>
              <a:sym typeface="Inter"/>
            </a:endParaRPr>
          </a:p>
        </p:txBody>
      </p:sp>
      <p:sp>
        <p:nvSpPr>
          <p:cNvPr id="270" name="Google Shape;270;p29"/>
          <p:cNvSpPr txBox="1"/>
          <p:nvPr/>
        </p:nvSpPr>
        <p:spPr>
          <a:xfrm>
            <a:off x="469050" y="82133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rgbClr val="E95C3D"/>
              </a:solidFill>
              <a:latin typeface="Inter"/>
              <a:ea typeface="Inter"/>
              <a:cs typeface="Inter"/>
              <a:sym typeface="Inte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74" name="Shape 274"/>
        <p:cNvGrpSpPr/>
        <p:nvPr/>
      </p:nvGrpSpPr>
      <p:grpSpPr>
        <a:xfrm>
          <a:off x="0" y="0"/>
          <a:ext cx="0" cy="0"/>
          <a:chOff x="0" y="0"/>
          <a:chExt cx="0" cy="0"/>
        </a:xfrm>
      </p:grpSpPr>
      <p:sp>
        <p:nvSpPr>
          <p:cNvPr id="275" name="Google Shape;275;p30"/>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276" name="Google Shape;276;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77" name="Google Shape;277;p30"/>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78" name="Google Shape;278;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79" name="Google Shape;279;p30"/>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80" name="Google Shape;280;p30"/>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Technological Innovations, Transportation &amp; Infrastructure, or Growing Labor Force.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281" name="Google Shape;281;p30"/>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the First Industrial Revolution in the United States</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82" name="Google Shape;282;p30"/>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lnSpc>
                <a:spcPct val="200000"/>
              </a:lnSpc>
              <a:spcBef>
                <a:spcPts val="0"/>
              </a:spcBef>
              <a:spcAft>
                <a:spcPts val="0"/>
              </a:spcAft>
              <a:buNone/>
            </a:pPr>
            <a:r>
              <a:rPr b="1" lang="en" sz="1100">
                <a:latin typeface="Inter"/>
                <a:ea typeface="Inter"/>
                <a:cs typeface="Inter"/>
                <a:sym typeface="Inter"/>
              </a:rPr>
              <a:t>A significant cause of the First Industrial Revolution was</a:t>
            </a:r>
            <a:endParaRPr b="1" sz="1100">
              <a:latin typeface="Inter"/>
              <a:ea typeface="Inter"/>
              <a:cs typeface="Inter"/>
              <a:sym typeface="Inter"/>
            </a:endParaRPr>
          </a:p>
          <a:p>
            <a:pPr indent="0" lvl="0" marL="0" rtl="0" algn="ctr">
              <a:lnSpc>
                <a:spcPct val="200000"/>
              </a:lnSpc>
              <a:spcBef>
                <a:spcPts val="0"/>
              </a:spcBef>
              <a:spcAft>
                <a:spcPts val="0"/>
              </a:spcAft>
              <a:buNone/>
            </a:pPr>
            <a:r>
              <a:rPr b="1" lang="en" sz="1100">
                <a:solidFill>
                  <a:srgbClr val="E95C3D"/>
                </a:solidFill>
                <a:latin typeface="Inter"/>
                <a:ea typeface="Inter"/>
                <a:cs typeface="Inter"/>
                <a:sym typeface="Inter"/>
              </a:rPr>
              <a:t>Transportation &amp; Infrastructure</a:t>
            </a:r>
            <a:endParaRPr b="1" sz="1100">
              <a:solidFill>
                <a:srgbClr val="E95C3D"/>
              </a:solidFill>
              <a:latin typeface="Inter"/>
              <a:ea typeface="Inter"/>
              <a:cs typeface="Inter"/>
              <a:sym typeface="Inter"/>
            </a:endParaRPr>
          </a:p>
          <a:p>
            <a:pPr indent="0" lvl="0" marL="0" rtl="0" algn="ctr">
              <a:lnSpc>
                <a:spcPct val="200000"/>
              </a:lnSpc>
              <a:spcBef>
                <a:spcPts val="0"/>
              </a:spcBef>
              <a:spcAft>
                <a:spcPts val="0"/>
              </a:spcAft>
              <a:buNone/>
            </a:pPr>
            <a:r>
              <a:t/>
            </a:r>
            <a:endParaRPr b="1" sz="1200">
              <a:latin typeface="Inter"/>
              <a:ea typeface="Inter"/>
              <a:cs typeface="Inter"/>
              <a:sym typeface="Inter"/>
            </a:endParaRPr>
          </a:p>
        </p:txBody>
      </p:sp>
      <p:pic>
        <p:nvPicPr>
          <p:cNvPr id="283" name="Google Shape;283;p30"/>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284" name="Google Shape;284;p30"/>
          <p:cNvGraphicFramePr/>
          <p:nvPr/>
        </p:nvGraphicFramePr>
        <p:xfrm>
          <a:off x="469250" y="4116400"/>
          <a:ext cx="3000000" cy="3000000"/>
        </p:xfrm>
        <a:graphic>
          <a:graphicData uri="http://schemas.openxmlformats.org/drawingml/2006/table">
            <a:tbl>
              <a:tblPr>
                <a:noFill/>
                <a:tableStyleId>{BC16C4F1-D910-45D6-9FD3-5CDBF5F58402}</a:tableStyleId>
              </a:tblPr>
              <a:tblGrid>
                <a:gridCol w="3417150"/>
                <a:gridCol w="3417150"/>
              </a:tblGrid>
              <a:tr h="381650">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507925">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This source describes the rapid growth of the railroad during the Antebellum. In the late 1850s, there were about 22,000 miles of tracks in the country and 7,000 of that number were in the South. The South lagged behind in growth, however, the railroad enterprise was run by experienced men in the region.</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Source: </a:t>
                      </a:r>
                      <a:r>
                        <a:rPr b="1" lang="en" sz="1000">
                          <a:solidFill>
                            <a:srgbClr val="E95C3D"/>
                          </a:solidFill>
                          <a:latin typeface="Inter"/>
                          <a:ea typeface="Inter"/>
                          <a:cs typeface="Inter"/>
                          <a:sym typeface="Inter"/>
                        </a:rPr>
                        <a:t>Collins, 1999.</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This source is celebrating the completion of the </a:t>
                      </a:r>
                      <a:r>
                        <a:rPr b="1" lang="en" sz="1000">
                          <a:solidFill>
                            <a:srgbClr val="E95C3D"/>
                          </a:solidFill>
                          <a:latin typeface="Inter"/>
                          <a:ea typeface="Inter"/>
                          <a:cs typeface="Inter"/>
                          <a:sym typeface="Inter"/>
                        </a:rPr>
                        <a:t>Erie</a:t>
                      </a:r>
                      <a:r>
                        <a:rPr b="1" lang="en" sz="1000">
                          <a:solidFill>
                            <a:srgbClr val="E95C3D"/>
                          </a:solidFill>
                          <a:latin typeface="Inter"/>
                          <a:ea typeface="Inter"/>
                          <a:cs typeface="Inter"/>
                          <a:sym typeface="Inter"/>
                        </a:rPr>
                        <a:t> Canal which linked the Great Lakes to the Atlantic Ocean. </a:t>
                      </a:r>
                      <a:br>
                        <a:rPr b="1" lang="en" sz="1000">
                          <a:solidFill>
                            <a:srgbClr val="E95C3D"/>
                          </a:solidFill>
                          <a:latin typeface="Inter"/>
                          <a:ea typeface="Inter"/>
                          <a:cs typeface="Inter"/>
                          <a:sym typeface="Inter"/>
                        </a:rPr>
                      </a:b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b="1" sz="1000">
                        <a:solidFill>
                          <a:srgbClr val="E95C3D"/>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Source: </a:t>
                      </a:r>
                      <a:r>
                        <a:rPr b="1" lang="en" sz="1000">
                          <a:solidFill>
                            <a:srgbClr val="E95C3D"/>
                          </a:solidFill>
                          <a:latin typeface="Inter"/>
                          <a:ea typeface="Inter"/>
                          <a:cs typeface="Inter"/>
                          <a:sym typeface="Inter"/>
                        </a:rPr>
                        <a:t>“Completion of the Grand Canal,” 1825.</a:t>
                      </a:r>
                      <a:endParaRPr b="1" sz="1000">
                        <a:solidFill>
                          <a:srgbClr val="E95C3D"/>
                        </a:solidFill>
                        <a:latin typeface="Inter"/>
                        <a:ea typeface="Inter"/>
                        <a:cs typeface="Inter"/>
                        <a:sym typeface="Inter"/>
                      </a:endParaRPr>
                    </a:p>
                  </a:txBody>
                  <a:tcPr marT="91425" marB="91425" marR="91425" marL="91425"/>
                </a:tc>
              </a:tr>
              <a:tr h="8899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spcBef>
                          <a:spcPts val="0"/>
                        </a:spcBef>
                        <a:spcAft>
                          <a:spcPts val="0"/>
                        </a:spcAft>
                        <a:buNone/>
                      </a:pPr>
                      <a:r>
                        <a:rPr b="1" lang="en" sz="900">
                          <a:solidFill>
                            <a:srgbClr val="E95C3D"/>
                          </a:solidFill>
                          <a:latin typeface="Inter"/>
                          <a:ea typeface="Inter"/>
                          <a:cs typeface="Inter"/>
                          <a:sym typeface="Inter"/>
                        </a:rPr>
                        <a:t>This source proves that railroad transportation </a:t>
                      </a:r>
                      <a:r>
                        <a:rPr b="1" lang="en" sz="900">
                          <a:solidFill>
                            <a:srgbClr val="E95C3D"/>
                          </a:solidFill>
                          <a:latin typeface="Inter"/>
                          <a:ea typeface="Inter"/>
                          <a:cs typeface="Inter"/>
                          <a:sym typeface="Inter"/>
                        </a:rPr>
                        <a:t>grew</a:t>
                      </a:r>
                      <a:r>
                        <a:rPr b="1" lang="en" sz="900">
                          <a:solidFill>
                            <a:srgbClr val="E95C3D"/>
                          </a:solidFill>
                          <a:latin typeface="Inter"/>
                          <a:ea typeface="Inter"/>
                          <a:cs typeface="Inter"/>
                          <a:sym typeface="Inter"/>
                        </a:rPr>
                        <a:t> </a:t>
                      </a:r>
                      <a:r>
                        <a:rPr b="1" lang="en" sz="900">
                          <a:solidFill>
                            <a:srgbClr val="E95C3D"/>
                          </a:solidFill>
                          <a:latin typeface="Inter"/>
                          <a:ea typeface="Inter"/>
                          <a:cs typeface="Inter"/>
                          <a:sym typeface="Inter"/>
                        </a:rPr>
                        <a:t>significantly</a:t>
                      </a:r>
                      <a:r>
                        <a:rPr b="1" lang="en" sz="900">
                          <a:solidFill>
                            <a:srgbClr val="E95C3D"/>
                          </a:solidFill>
                          <a:latin typeface="Inter"/>
                          <a:ea typeface="Inter"/>
                          <a:cs typeface="Inter"/>
                          <a:sym typeface="Inter"/>
                        </a:rPr>
                        <a:t> in the </a:t>
                      </a:r>
                      <a:r>
                        <a:rPr b="1" lang="en" sz="900">
                          <a:solidFill>
                            <a:srgbClr val="E95C3D"/>
                          </a:solidFill>
                          <a:latin typeface="Inter"/>
                          <a:ea typeface="Inter"/>
                          <a:cs typeface="Inter"/>
                          <a:sym typeface="Inter"/>
                        </a:rPr>
                        <a:t>years</a:t>
                      </a:r>
                      <a:r>
                        <a:rPr b="1" lang="en" sz="900">
                          <a:solidFill>
                            <a:srgbClr val="E95C3D"/>
                          </a:solidFill>
                          <a:latin typeface="Inter"/>
                          <a:ea typeface="Inter"/>
                          <a:cs typeface="Inter"/>
                          <a:sym typeface="Inter"/>
                        </a:rPr>
                        <a:t> leading up to the Civil War which contributed to the First Industrial Revolution by allowing more goods to be transported at a faster rate.</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rPr b="1" lang="en" sz="900">
                          <a:solidFill>
                            <a:srgbClr val="E95C3D"/>
                          </a:solidFill>
                          <a:latin typeface="Inter"/>
                          <a:ea typeface="Inter"/>
                          <a:cs typeface="Inter"/>
                          <a:sym typeface="Inter"/>
                        </a:rPr>
                        <a:t>The source argues that the old world can learn from the new world about building society’s industrial enterprise by supporting infrastructure projects such as the canal.</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285" name="Google Shape;285;p30"/>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86" name="Google Shape;286;p30"/>
          <p:cNvSpPr txBox="1"/>
          <p:nvPr/>
        </p:nvSpPr>
        <p:spPr>
          <a:xfrm>
            <a:off x="469050" y="6935663"/>
            <a:ext cx="6834300" cy="1147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Additional Information that can Support the Claim</a:t>
            </a:r>
            <a:endParaRPr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Henry Clay supported the tariff and insisted trade must be regulated by the federal government for the good of the country</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The National Road was funded by the federal government to make it easier to transport people and goods, as were railroads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p:txBody>
      </p:sp>
      <p:sp>
        <p:nvSpPr>
          <p:cNvPr id="287" name="Google Shape;287;p30"/>
          <p:cNvSpPr txBox="1"/>
          <p:nvPr/>
        </p:nvSpPr>
        <p:spPr>
          <a:xfrm>
            <a:off x="469050" y="8083475"/>
            <a:ext cx="6834300" cy="1147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Additional Causes Identified</a:t>
            </a:r>
            <a:endParaRPr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Inventions such as the steamboat and railroads were used to improve transportation and infrastructure</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Federal and private funding of the various </a:t>
            </a:r>
            <a:r>
              <a:rPr b="1" lang="en" sz="1200">
                <a:solidFill>
                  <a:srgbClr val="E95C3D"/>
                </a:solidFill>
                <a:latin typeface="Inter"/>
                <a:ea typeface="Inter"/>
                <a:cs typeface="Inter"/>
                <a:sym typeface="Inter"/>
              </a:rPr>
              <a:t>transportation</a:t>
            </a:r>
            <a:r>
              <a:rPr b="1" lang="en" sz="1200">
                <a:solidFill>
                  <a:srgbClr val="E95C3D"/>
                </a:solidFill>
                <a:latin typeface="Inter"/>
                <a:ea typeface="Inter"/>
                <a:cs typeface="Inter"/>
                <a:sym typeface="Inter"/>
              </a:rPr>
              <a:t> and infrastructure projects</a:t>
            </a:r>
            <a:endParaRPr b="1" sz="1200">
              <a:solidFill>
                <a:srgbClr val="E95C3D"/>
              </a:solidFill>
              <a:latin typeface="Inter"/>
              <a:ea typeface="Inter"/>
              <a:cs typeface="Inter"/>
              <a:sym typeface="Int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91" name="Shape 291"/>
        <p:cNvGrpSpPr/>
        <p:nvPr/>
      </p:nvGrpSpPr>
      <p:grpSpPr>
        <a:xfrm>
          <a:off x="0" y="0"/>
          <a:ext cx="0" cy="0"/>
          <a:chOff x="0" y="0"/>
          <a:chExt cx="0" cy="0"/>
        </a:xfrm>
      </p:grpSpPr>
      <p:sp>
        <p:nvSpPr>
          <p:cNvPr id="292" name="Google Shape;292;p31"/>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293" name="Google Shape;293;p31"/>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Growing Labor Force</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2500">
              <a:solidFill>
                <a:schemeClr val="dk1"/>
              </a:solidFill>
              <a:latin typeface="Plus Jakarta Sans Medium"/>
              <a:ea typeface="Plus Jakarta Sans Medium"/>
              <a:cs typeface="Plus Jakarta Sans Medium"/>
              <a:sym typeface="Plus Jakarta Sans Medium"/>
            </a:endParaRPr>
          </a:p>
        </p:txBody>
      </p:sp>
      <p:pic>
        <p:nvPicPr>
          <p:cNvPr id="294" name="Google Shape;294;p31"/>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295" name="Google Shape;295;p31"/>
          <p:cNvGraphicFramePr/>
          <p:nvPr/>
        </p:nvGraphicFramePr>
        <p:xfrm>
          <a:off x="469041" y="2009635"/>
          <a:ext cx="3000000" cy="3000000"/>
        </p:xfrm>
        <a:graphic>
          <a:graphicData uri="http://schemas.openxmlformats.org/drawingml/2006/table">
            <a:tbl>
              <a:tblPr>
                <a:noFill/>
                <a:tableStyleId>{E48130E4-3B22-43C6-95A9-2BB997A49455}</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Context: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As factories spread during the early 1800s, they needed lots of workers to run the machines and keep production going. Many Americans left their farms to find jobs in towns and cities, starting a shift from rural to urban life. At the same time, waves of immigrants—especially from Ireland and Germany—began arriving in the United States, also looking for work. These new workers took jobs in textile mills, ironworks, railroad construction, and more. Entire families, including women and children, often worked long hours in factories under tough conditions. Wages were low, and there were few safety rules, but many people still saw factory jobs as a way to earn a living or build a better future. In the South, the demand for cotton to supply textile factories caused plantation owners to expand the use of enslaved labor. The invention of the cotton gin made cotton processing faster, which led to more plantations and an even greater reliance on enslaved African Americans. Laborers—both free and enslaved—were essential to building the machines, laying railroad tracks, growing raw materials, and producing goods that drove industrial growth. This expanding labor force was one of the most important parts of the First Industrial Revolution in America.</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296" name="Google Shape;296;p31"/>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297" name="Google Shape;297;p31"/>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298" name="Google Shape;298;p31"/>
          <p:cNvGraphicFramePr/>
          <p:nvPr/>
        </p:nvGraphicFramePr>
        <p:xfrm>
          <a:off x="469041" y="5591035"/>
          <a:ext cx="3000000" cy="3000000"/>
        </p:xfrm>
        <a:graphic>
          <a:graphicData uri="http://schemas.openxmlformats.org/drawingml/2006/table">
            <a:tbl>
              <a:tblPr>
                <a:noFill/>
                <a:tableStyleId>{E48130E4-3B22-43C6-95A9-2BB997A49455}</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1: John Francis Maguire, </a:t>
                      </a:r>
                      <a:r>
                        <a:rPr i="1" lang="en" sz="1200">
                          <a:solidFill>
                            <a:schemeClr val="dk1"/>
                          </a:solidFill>
                          <a:latin typeface="Halant"/>
                          <a:ea typeface="Halant"/>
                          <a:cs typeface="Halant"/>
                          <a:sym typeface="Halant"/>
                        </a:rPr>
                        <a:t>The Irish in America</a:t>
                      </a:r>
                      <a:r>
                        <a:rPr lang="en" sz="1200">
                          <a:solidFill>
                            <a:schemeClr val="dk1"/>
                          </a:solidFill>
                          <a:latin typeface="Halant"/>
                          <a:ea typeface="Halant"/>
                          <a:cs typeface="Halant"/>
                          <a:sym typeface="Halant"/>
                        </a:rPr>
                        <a:t>, 1867.</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Irish immigrants of the peasant and laboring class were generally poor, and after defying their first expenses on landing had little left to enable them to push their way into the country in search of such employment as was best suited to their knowledge and capacity: though had they known what was in store for too many of them and their children they would have endured the severest probation and braved any hardship in order to free themselves from the fatal spell in which the fascination of a city life has meshed the souls of so many of their race. Either they brought little money with them, and were there for unable to go on; or that Little was plundered from them by those whose trade it was to pray upon the an experience or credulity of the new-comer. Therefore, to them the poor or the plundered Irish immigrants, the first impressing necessity was employment; and so splendid seem the result of that employment, even the rudest and most laborious kind as compared with what they were able to earn in the old country, that it at once predisposed them in favor of a city life. . . Then there were old friends and former companions or acquaintances to be met with at every street corner and there was news to give and news to receive—too often, perhaps, in the liquor store or dram-shop kept by a country man probably a neighbors child or a decent boy from the next ploughland.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4" name="Shape 64"/>
        <p:cNvGrpSpPr/>
        <p:nvPr/>
      </p:nvGrpSpPr>
      <p:grpSpPr>
        <a:xfrm>
          <a:off x="0" y="0"/>
          <a:ext cx="0" cy="0"/>
          <a:chOff x="0" y="0"/>
          <a:chExt cx="0" cy="0"/>
        </a:xfrm>
      </p:grpSpPr>
      <p:sp>
        <p:nvSpPr>
          <p:cNvPr id="65" name="Google Shape;65;p14"/>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Technological Innovations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66" name="Google Shape;66;p14"/>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67" name="Google Shape;67;p14"/>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68" name="Google Shape;68;p14"/>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69" name="Google Shape;69;p14"/>
          <p:cNvGraphicFramePr/>
          <p:nvPr/>
        </p:nvGraphicFramePr>
        <p:xfrm>
          <a:off x="469041" y="2085835"/>
          <a:ext cx="3000000" cy="3000000"/>
        </p:xfrm>
        <a:graphic>
          <a:graphicData uri="http://schemas.openxmlformats.org/drawingml/2006/table">
            <a:tbl>
              <a:tblPr>
                <a:noFill/>
                <a:tableStyleId>{E48130E4-3B22-43C6-95A9-2BB997A49455}</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2: </a:t>
                      </a:r>
                      <a:r>
                        <a:rPr i="1" lang="en" sz="1200">
                          <a:solidFill>
                            <a:schemeClr val="dk1"/>
                          </a:solidFill>
                          <a:latin typeface="Halant"/>
                          <a:ea typeface="Halant"/>
                          <a:cs typeface="Halant"/>
                          <a:sym typeface="Halant"/>
                        </a:rPr>
                        <a:t>The Whig Standard</a:t>
                      </a:r>
                      <a:r>
                        <a:rPr lang="en" sz="1200">
                          <a:solidFill>
                            <a:schemeClr val="dk1"/>
                          </a:solidFill>
                          <a:latin typeface="Halant"/>
                          <a:ea typeface="Halant"/>
                          <a:cs typeface="Halant"/>
                          <a:sym typeface="Halant"/>
                        </a:rPr>
                        <a:t>, “Morse’s Telegraph,” May 28, 1844, Library of Congress.</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70" name="Google Shape;70;p14"/>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71" name="Google Shape;71;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2" name="Google Shape;72;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73" name="Google Shape;73;p14"/>
          <p:cNvPicPr preferRelativeResize="0"/>
          <p:nvPr/>
        </p:nvPicPr>
        <p:blipFill>
          <a:blip r:embed="rId5">
            <a:alphaModFix/>
          </a:blip>
          <a:stretch>
            <a:fillRect/>
          </a:stretch>
        </p:blipFill>
        <p:spPr>
          <a:xfrm>
            <a:off x="1623363" y="2778074"/>
            <a:ext cx="4542925" cy="632472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02" name="Shape 302"/>
        <p:cNvGrpSpPr/>
        <p:nvPr/>
      </p:nvGrpSpPr>
      <p:grpSpPr>
        <a:xfrm>
          <a:off x="0" y="0"/>
          <a:ext cx="0" cy="0"/>
          <a:chOff x="0" y="0"/>
          <a:chExt cx="0" cy="0"/>
        </a:xfrm>
      </p:grpSpPr>
      <p:sp>
        <p:nvSpPr>
          <p:cNvPr id="303" name="Google Shape;303;p32"/>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Growing Labor Force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304" name="Google Shape;304;p32"/>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305" name="Google Shape;305;p32"/>
          <p:cNvSpPr txBox="1"/>
          <p:nvPr/>
        </p:nvSpPr>
        <p:spPr>
          <a:xfrm>
            <a:off x="469050" y="1444125"/>
            <a:ext cx="6834300" cy="5541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306" name="Google Shape;306;p32"/>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pic>
        <p:nvPicPr>
          <p:cNvPr id="307" name="Google Shape;307;p32"/>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308" name="Google Shape;308;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09" name="Google Shape;309;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310" name="Google Shape;310;p32"/>
          <p:cNvGraphicFramePr/>
          <p:nvPr/>
        </p:nvGraphicFramePr>
        <p:xfrm>
          <a:off x="469028" y="2123885"/>
          <a:ext cx="3000000" cy="3000000"/>
        </p:xfrm>
        <a:graphic>
          <a:graphicData uri="http://schemas.openxmlformats.org/drawingml/2006/table">
            <a:tbl>
              <a:tblPr>
                <a:noFill/>
                <a:tableStyleId>{E48130E4-3B22-43C6-95A9-2BB997A49455}</a:tableStyleId>
              </a:tblPr>
              <a:tblGrid>
                <a:gridCol w="2266425"/>
                <a:gridCol w="1662050"/>
                <a:gridCol w="2905850"/>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2: William L. Sheppard, “The First Cotton Gin,” in </a:t>
                      </a:r>
                      <a:r>
                        <a:rPr i="1" lang="en" sz="1200">
                          <a:solidFill>
                            <a:schemeClr val="dk1"/>
                          </a:solidFill>
                          <a:latin typeface="Halant"/>
                          <a:ea typeface="Halant"/>
                          <a:cs typeface="Halant"/>
                          <a:sym typeface="Halant"/>
                        </a:rPr>
                        <a:t>Harper’s Weekly</a:t>
                      </a:r>
                      <a:r>
                        <a:rPr lang="en" sz="1200">
                          <a:solidFill>
                            <a:schemeClr val="dk1"/>
                          </a:solidFill>
                          <a:latin typeface="Halant"/>
                          <a:ea typeface="Halant"/>
                          <a:cs typeface="Halant"/>
                          <a:sym typeface="Halant"/>
                        </a:rPr>
                        <a:t>,  1869, Library of Congress.</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Note: </a:t>
                      </a:r>
                      <a:r>
                        <a:rPr lang="en" sz="1200">
                          <a:solidFill>
                            <a:schemeClr val="dk1"/>
                          </a:solidFill>
                          <a:latin typeface="Inter"/>
                          <a:ea typeface="Inter"/>
                          <a:cs typeface="Inter"/>
                          <a:sym typeface="Inter"/>
                        </a:rPr>
                        <a:t>Sheppard’s drawing, created in 1869, depicts enslaved African Americans using one of the first models of the cotton gin in the Antebellum.</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311" name="Google Shape;311;p32"/>
          <p:cNvPicPr preferRelativeResize="0"/>
          <p:nvPr/>
        </p:nvPicPr>
        <p:blipFill>
          <a:blip r:embed="rId5">
            <a:alphaModFix/>
          </a:blip>
          <a:stretch>
            <a:fillRect/>
          </a:stretch>
        </p:blipFill>
        <p:spPr>
          <a:xfrm>
            <a:off x="469037" y="2914750"/>
            <a:ext cx="6834298" cy="5236799"/>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15" name="Shape 315"/>
        <p:cNvGrpSpPr/>
        <p:nvPr/>
      </p:nvGrpSpPr>
      <p:grpSpPr>
        <a:xfrm>
          <a:off x="0" y="0"/>
          <a:ext cx="0" cy="0"/>
          <a:chOff x="0" y="0"/>
          <a:chExt cx="0" cy="0"/>
        </a:xfrm>
      </p:grpSpPr>
      <p:sp>
        <p:nvSpPr>
          <p:cNvPr id="316" name="Google Shape;316;p33"/>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Growing Labor Force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317" name="Google Shape;317;p33"/>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318" name="Google Shape;318;p33"/>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319" name="Google Shape;319;p33"/>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pic>
        <p:nvPicPr>
          <p:cNvPr id="320" name="Google Shape;320;p33"/>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321" name="Google Shape;321;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22" name="Google Shape;322;p3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323" name="Google Shape;323;p33"/>
          <p:cNvGraphicFramePr/>
          <p:nvPr/>
        </p:nvGraphicFramePr>
        <p:xfrm>
          <a:off x="469041" y="2085835"/>
          <a:ext cx="3000000" cy="3000000"/>
        </p:xfrm>
        <a:graphic>
          <a:graphicData uri="http://schemas.openxmlformats.org/drawingml/2006/table">
            <a:tbl>
              <a:tblPr>
                <a:noFill/>
                <a:tableStyleId>{E48130E4-3B22-43C6-95A9-2BB997A49455}</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3: Lucy Ann. 1851. </a:t>
                      </a:r>
                      <a:r>
                        <a:rPr i="1" lang="en" sz="1200">
                          <a:solidFill>
                            <a:schemeClr val="dk1"/>
                          </a:solidFill>
                          <a:latin typeface="Halant"/>
                          <a:ea typeface="Halant"/>
                          <a:cs typeface="Halant"/>
                          <a:sym typeface="Halant"/>
                        </a:rPr>
                        <a:t>Letter to Charlotte, June 29, 1851</a:t>
                      </a:r>
                      <a:r>
                        <a:rPr lang="en" sz="1200">
                          <a:solidFill>
                            <a:schemeClr val="dk1"/>
                          </a:solidFill>
                          <a:latin typeface="Halant"/>
                          <a:ea typeface="Halant"/>
                          <a:cs typeface="Halant"/>
                          <a:sym typeface="Halant"/>
                        </a:rPr>
                        <a:t>. Lowell Mill Girl Letters Collection, University of Massachusetts Lowell.</a:t>
                      </a:r>
                      <a:endParaRPr sz="1200">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highlight>
                            <a:srgbClr val="FFFFFF"/>
                          </a:highlight>
                          <a:latin typeface="Inter"/>
                          <a:ea typeface="Inter"/>
                          <a:cs typeface="Inter"/>
                          <a:sym typeface="Inter"/>
                        </a:rPr>
                        <a:t>Cousin Charlotte, </a:t>
                      </a:r>
                      <a:endParaRPr sz="1200">
                        <a:solidFill>
                          <a:schemeClr val="dk1"/>
                        </a:solidFill>
                        <a:highlight>
                          <a:srgbClr val="FFFFFF"/>
                        </a:highlight>
                        <a:latin typeface="Inter"/>
                        <a:ea typeface="Inter"/>
                        <a:cs typeface="Inter"/>
                        <a:sym typeface="Inter"/>
                      </a:endParaRPr>
                    </a:p>
                    <a:p>
                      <a:pPr indent="0" lvl="0" marL="0" rtl="0" algn="l">
                        <a:lnSpc>
                          <a:spcPct val="100000"/>
                        </a:lnSpc>
                        <a:spcBef>
                          <a:spcPts val="800"/>
                        </a:spcBef>
                        <a:spcAft>
                          <a:spcPts val="0"/>
                        </a:spcAft>
                        <a:buClr>
                          <a:schemeClr val="dk1"/>
                        </a:buClr>
                        <a:buSzPts val="1100"/>
                        <a:buFont typeface="Arial"/>
                        <a:buNone/>
                      </a:pPr>
                      <a:r>
                        <a:rPr lang="en" sz="1200">
                          <a:solidFill>
                            <a:schemeClr val="dk1"/>
                          </a:solidFill>
                          <a:highlight>
                            <a:srgbClr val="FFFFFF"/>
                          </a:highlight>
                          <a:latin typeface="Inter"/>
                          <a:ea typeface="Inter"/>
                          <a:cs typeface="Inter"/>
                          <a:sym typeface="Inter"/>
                        </a:rPr>
                        <a:t>Your letter was joyfully received last thursday evening, &amp; this morning I take my pen with a right good will to answer you. This is sabbath morning &amp; can I spend it better than in writing to you?. . .I am alone in my little bedroom. Cordelia &amp; Cornelia Montague are with Chauncey Hopkins in the sitting-room. . . .</a:t>
                      </a:r>
                      <a:endParaRPr sz="1200">
                        <a:solidFill>
                          <a:schemeClr val="dk1"/>
                        </a:solidFill>
                        <a:highlight>
                          <a:srgbClr val="FFFFFF"/>
                        </a:highlight>
                        <a:latin typeface="Inter"/>
                        <a:ea typeface="Inter"/>
                        <a:cs typeface="Inter"/>
                        <a:sym typeface="Inter"/>
                      </a:endParaRPr>
                    </a:p>
                    <a:p>
                      <a:pPr indent="0" lvl="0" marL="0" rtl="0" algn="l">
                        <a:lnSpc>
                          <a:spcPct val="100000"/>
                        </a:lnSpc>
                        <a:spcBef>
                          <a:spcPts val="800"/>
                        </a:spcBef>
                        <a:spcAft>
                          <a:spcPts val="0"/>
                        </a:spcAft>
                        <a:buClr>
                          <a:schemeClr val="dk1"/>
                        </a:buClr>
                        <a:buSzPts val="1100"/>
                        <a:buFont typeface="Arial"/>
                        <a:buNone/>
                      </a:pPr>
                      <a:r>
                        <a:rPr lang="en" sz="1200">
                          <a:solidFill>
                            <a:schemeClr val="dk1"/>
                          </a:solidFill>
                          <a:highlight>
                            <a:srgbClr val="FFFFFF"/>
                          </a:highlight>
                          <a:latin typeface="Inter"/>
                          <a:ea typeface="Inter"/>
                          <a:cs typeface="Inter"/>
                          <a:sym typeface="Inter"/>
                        </a:rPr>
                        <a:t>I have earned enough to school me awhile, &amp; have not I a right to do so, or must I go home, like a dutiful girl, place the money in father’s hands &amp; then there goes all my hard earnings, within prison walls, my sleepless nights &amp; gloomy days, &amp; all for what, to benefit mother, to make her or any member of our family happy?–No! but to buy chairs, tables, beds &amp; for our neighbors. And are they better off or happier with them? Not if they are honest…then is not my earnings a dead loss to the world, so appropriated. I answer yes, &amp; my loss of strength &amp; energy are spent in vain. I have done nothing but harm in the world. But if I go to take comfort &amp; forget all those long wearisome mill days &amp; perhaps I prepare myself for usefulness in this life—if not I can at least prepare myself to enjoy this life &amp; the next in my way of thinking. If I am necessarily detained at home I shall think all is for the best. I merely wish to go because I think it the best way of spending the money I have worked so hard to earn. You enquired about my health. . .You seem to think I have abused the good health I have been blessed with. Doubtless I have as we all do, through ignorance, but not in walking through wet &amp; snow, as you seem to think,—no I do not remember of taking even a cold after one of those long walks, because I used to take great precaution &amp; freely use the cold water before resting after them. I could not walk now as I am out of practice but I do think they did not hurt me so much as does boarding house fare in one week. As to sitting up late nights do not many others the same. Colonel Lemnhowsky said four hours of sleep is all that he requires. But I sleep enough; they will not let me read in the mill so I sleep there &amp; read nights, &amp; some funny dreams I have besides my looms. I presume I could tell of as many aches as most people, but will that do any one any good? no nor me either. I usually go to bed between ten &amp; eleven, put the lamp in a chair nearby, &amp; read Weld’s Grammar till I get sleepy. I do not get through more than one lesson usually, but when I have an interesting book or story, I do not feel sleepy till sometime in the “wee hours…” I have lost so much energy &amp; ambition since I came to the mill that I fear I shall not do much at school, unless I meet with something to arouse me. . .Yours Truly </a:t>
                      </a:r>
                      <a:endParaRPr sz="1200">
                        <a:solidFill>
                          <a:schemeClr val="dk1"/>
                        </a:solidFill>
                        <a:highlight>
                          <a:srgbClr val="FFFFFF"/>
                        </a:highlight>
                        <a:latin typeface="Inter"/>
                        <a:ea typeface="Inter"/>
                        <a:cs typeface="Inter"/>
                        <a:sym typeface="Inter"/>
                      </a:endParaRPr>
                    </a:p>
                    <a:p>
                      <a:pPr indent="0" lvl="0" marL="0" rtl="0" algn="l">
                        <a:lnSpc>
                          <a:spcPct val="100000"/>
                        </a:lnSpc>
                        <a:spcBef>
                          <a:spcPts val="800"/>
                        </a:spcBef>
                        <a:spcAft>
                          <a:spcPts val="800"/>
                        </a:spcAft>
                        <a:buClr>
                          <a:schemeClr val="dk1"/>
                        </a:buClr>
                        <a:buSzPts val="1100"/>
                        <a:buFont typeface="Arial"/>
                        <a:buNone/>
                      </a:pPr>
                      <a:r>
                        <a:rPr lang="en" sz="1200">
                          <a:solidFill>
                            <a:schemeClr val="dk1"/>
                          </a:solidFill>
                          <a:highlight>
                            <a:srgbClr val="FFFFFF"/>
                          </a:highlight>
                          <a:latin typeface="Inter"/>
                          <a:ea typeface="Inter"/>
                          <a:cs typeface="Inter"/>
                          <a:sym typeface="Inter"/>
                        </a:rPr>
                        <a:t>Lucy Ann</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27" name="Shape 327"/>
        <p:cNvGrpSpPr/>
        <p:nvPr/>
      </p:nvGrpSpPr>
      <p:grpSpPr>
        <a:xfrm>
          <a:off x="0" y="0"/>
          <a:ext cx="0" cy="0"/>
          <a:chOff x="0" y="0"/>
          <a:chExt cx="0" cy="0"/>
        </a:xfrm>
      </p:grpSpPr>
      <p:sp>
        <p:nvSpPr>
          <p:cNvPr id="328" name="Google Shape;328;p34"/>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Growing Labor Force</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2500">
              <a:solidFill>
                <a:schemeClr val="dk1"/>
              </a:solidFill>
              <a:latin typeface="Plus Jakarta Sans Medium"/>
              <a:ea typeface="Plus Jakarta Sans Medium"/>
              <a:cs typeface="Plus Jakarta Sans Medium"/>
              <a:sym typeface="Plus Jakarta Sans Medium"/>
            </a:endParaRPr>
          </a:p>
        </p:txBody>
      </p:sp>
      <p:pic>
        <p:nvPicPr>
          <p:cNvPr id="329" name="Google Shape;329;p34"/>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330" name="Google Shape;330;p34"/>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331" name="Google Shape;331;p34"/>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332" name="Google Shape;332;p34"/>
          <p:cNvGraphicFramePr/>
          <p:nvPr/>
        </p:nvGraphicFramePr>
        <p:xfrm>
          <a:off x="469041" y="2085835"/>
          <a:ext cx="3000000" cy="3000000"/>
        </p:xfrm>
        <a:graphic>
          <a:graphicData uri="http://schemas.openxmlformats.org/drawingml/2006/table">
            <a:tbl>
              <a:tblPr>
                <a:noFill/>
                <a:tableStyleId>{E48130E4-3B22-43C6-95A9-2BB997A49455}</a:tableStyleId>
              </a:tblPr>
              <a:tblGrid>
                <a:gridCol w="2266425"/>
                <a:gridCol w="1662050"/>
                <a:gridCol w="2905850"/>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4: </a:t>
                      </a:r>
                      <a:r>
                        <a:rPr lang="en" sz="1200">
                          <a:solidFill>
                            <a:schemeClr val="dk1"/>
                          </a:solidFill>
                          <a:latin typeface="Halant"/>
                          <a:ea typeface="Halant"/>
                          <a:cs typeface="Halant"/>
                          <a:sym typeface="Halant"/>
                        </a:rPr>
                        <a:t>Wilhelmina</a:t>
                      </a:r>
                      <a:r>
                        <a:rPr lang="en" sz="1200">
                          <a:solidFill>
                            <a:schemeClr val="dk1"/>
                          </a:solidFill>
                          <a:latin typeface="Halant"/>
                          <a:ea typeface="Halant"/>
                          <a:cs typeface="Halant"/>
                          <a:sym typeface="Halant"/>
                        </a:rPr>
                        <a:t> Stille Krumme, “The Stille and Krumme Family: Letters from German Immigrants,” Winter 1838-39.</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Dearly beloved mother, brother, and sisters,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 . . I have to tell you that Krumme left his first boss in April, and went to Adolp Oberhelman, he gave him 15 talers a month and now he’s given him 2 miles of rock to pound now he’s got it, since he’s working he earns a lot and that’s how he wanted to have it, for work is a real pleasure for him. Here now he had to go into boarding with someone else, that came to 2 talers every week and then he had to pay 2 gute groschen for each piece of washing and here everything has to be washed every week, so Oberhelman told him to get married, for he wouldn’t lose anything on it. 2 talers would easily dor for food for the two of us. And also because his work clothes were all torn and the Americans don’t want to mend the old clothes of the Germans, so we got married on August 10th. .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 we want to tell you that we’ve bought 80 acres of land and our brother has too, they are next to one another but his is so much better it costs 400 talers and ours 300 talers, we paid 200 talers of it since we didn’t have any more, but our brother paid for all of his, we were supposed to pay it all too, but we begged so much that they gave us time until July 4th, if we don’t pay it will be sold again. So we’re asking you, dear mother and brothers in the name of the Lord, send me the rest of my money, add up everything I’ve already gotten, even if it isn’t much I’ll be happy. Buy me a coat first and have it made for me because it costs too much here, dear mother and brothers, please don’t fail me because we have nowhere else to turn. The new start cost us a lot, we had to buy feathers for the beds, a pound costs 16 gute groschen, and we bought a cow. . . and then all the other things </a:t>
                      </a:r>
                      <a:r>
                        <a:rPr lang="en" sz="1200">
                          <a:solidFill>
                            <a:schemeClr val="dk1"/>
                          </a:solidFill>
                          <a:latin typeface="Inter"/>
                          <a:ea typeface="Inter"/>
                          <a:cs typeface="Inter"/>
                          <a:sym typeface="Inter"/>
                        </a:rPr>
                        <a:t>you</a:t>
                      </a:r>
                      <a:r>
                        <a:rPr lang="en" sz="1200">
                          <a:solidFill>
                            <a:schemeClr val="dk1"/>
                          </a:solidFill>
                          <a:latin typeface="Inter"/>
                          <a:ea typeface="Inter"/>
                          <a:cs typeface="Inter"/>
                          <a:sym typeface="Inter"/>
                        </a:rPr>
                        <a:t> have to have, send it with Friederich Krumme since we think he is coming to stay with us. .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 . .you wanted to know how big the city is where we live, there are two storekeepers who trade in carpenter’s tools, all sorts of things, cloth and dry goods, hardware, plows, shovels, axe and all sorts of pots and pans, flour and a little of every kind of </a:t>
                      </a:r>
                      <a:r>
                        <a:rPr i="1" lang="en" sz="1200">
                          <a:solidFill>
                            <a:schemeClr val="dk1"/>
                          </a:solidFill>
                          <a:latin typeface="Inter"/>
                          <a:ea typeface="Inter"/>
                          <a:cs typeface="Inter"/>
                          <a:sym typeface="Inter"/>
                        </a:rPr>
                        <a:t>Merdesien</a:t>
                      </a:r>
                      <a:r>
                        <a:rPr lang="en" sz="1200">
                          <a:solidFill>
                            <a:schemeClr val="dk1"/>
                          </a:solidFill>
                          <a:latin typeface="Inter"/>
                          <a:ea typeface="Inter"/>
                          <a:cs typeface="Inter"/>
                          <a:sym typeface="Inter"/>
                        </a:rPr>
                        <a:t> [merchandise]. A steam mill, a tavern and also a few more houses they’re all in a row along the water, that’s called the </a:t>
                      </a:r>
                      <a:r>
                        <a:rPr i="1" lang="en" sz="1200">
                          <a:solidFill>
                            <a:schemeClr val="dk1"/>
                          </a:solidFill>
                          <a:latin typeface="Inter"/>
                          <a:ea typeface="Inter"/>
                          <a:cs typeface="Inter"/>
                          <a:sym typeface="Inter"/>
                        </a:rPr>
                        <a:t>Rewe</a:t>
                      </a:r>
                      <a:r>
                        <a:rPr lang="en" sz="1200">
                          <a:solidFill>
                            <a:schemeClr val="dk1"/>
                          </a:solidFill>
                          <a:latin typeface="Inter"/>
                          <a:ea typeface="Inter"/>
                          <a:cs typeface="Inter"/>
                          <a:sym typeface="Inter"/>
                        </a:rPr>
                        <a:t> [river] that’s where the steamboats come and load everything in and out and when people want to get on or off the steamboat they have to go there. .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000">
                          <a:solidFill>
                            <a:schemeClr val="dk1"/>
                          </a:solidFill>
                          <a:latin typeface="Inter"/>
                          <a:ea typeface="Inter"/>
                          <a:cs typeface="Inter"/>
                          <a:sym typeface="Inter"/>
                        </a:rPr>
                        <a:t>Note: Talers were large silver coins which were created in the Holy Roman Empire and became a model for future currencies, including the dollar. In the 1800s, 1 taler was worth a day’s wage of many laborers. </a:t>
                      </a:r>
                      <a:endParaRPr b="1" sz="10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333" name="Google Shape;333;p34"/>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334" name="Google Shape;334;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35" name="Google Shape;335;p3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39" name="Shape 339"/>
        <p:cNvGrpSpPr/>
        <p:nvPr/>
      </p:nvGrpSpPr>
      <p:grpSpPr>
        <a:xfrm>
          <a:off x="0" y="0"/>
          <a:ext cx="0" cy="0"/>
          <a:chOff x="0" y="0"/>
          <a:chExt cx="0" cy="0"/>
        </a:xfrm>
      </p:grpSpPr>
      <p:sp>
        <p:nvSpPr>
          <p:cNvPr id="340" name="Google Shape;340;p3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Growing Labor Force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341" name="Google Shape;341;p3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342" name="Google Shape;342;p35"/>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343" name="Google Shape;343;p35"/>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pic>
        <p:nvPicPr>
          <p:cNvPr id="344" name="Google Shape;344;p35"/>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345" name="Google Shape;345;p3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46" name="Google Shape;346;p3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347" name="Google Shape;347;p35"/>
          <p:cNvGraphicFramePr/>
          <p:nvPr/>
        </p:nvGraphicFramePr>
        <p:xfrm>
          <a:off x="469028" y="2064172"/>
          <a:ext cx="3000000" cy="3000000"/>
        </p:xfrm>
        <a:graphic>
          <a:graphicData uri="http://schemas.openxmlformats.org/drawingml/2006/table">
            <a:tbl>
              <a:tblPr>
                <a:noFill/>
                <a:tableStyleId>{E48130E4-3B22-43C6-95A9-2BB997A49455}</a:tableStyleId>
              </a:tblPr>
              <a:tblGrid>
                <a:gridCol w="2266425"/>
                <a:gridCol w="1662050"/>
                <a:gridCol w="2905850"/>
              </a:tblGrid>
              <a:tr h="49430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5: William A. Sullivan, “The Industrial Revolution and the Factory Operative in Pennsylvania,” </a:t>
                      </a:r>
                      <a:r>
                        <a:rPr i="1" lang="en" sz="1200">
                          <a:solidFill>
                            <a:schemeClr val="dk1"/>
                          </a:solidFill>
                          <a:latin typeface="Halant"/>
                          <a:ea typeface="Halant"/>
                          <a:cs typeface="Halant"/>
                          <a:sym typeface="Halant"/>
                        </a:rPr>
                        <a:t>The Pennsylvania Magazine of History and Biography</a:t>
                      </a:r>
                      <a:r>
                        <a:rPr lang="en" sz="1200">
                          <a:solidFill>
                            <a:schemeClr val="dk1"/>
                          </a:solidFill>
                          <a:latin typeface="Halant"/>
                          <a:ea typeface="Halant"/>
                          <a:cs typeface="Halant"/>
                          <a:sym typeface="Halant"/>
                        </a:rPr>
                        <a:t> 78, no. 4, 1954, JSTOR.</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22390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promise of America —advancement and riches— was there for those of enterprise and ambition who would seize it. Especially was this true in Pennsylvania in the first half of the nineteenth century. Capital flowed ceaselessly and in ever-increasing quantities into the mills and factories of the Keystone State. Artisans, mechanics, and laborers of all kinds were in great demand throughout most of this period.</a:t>
                      </a: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For the ambitious and thrifty American workingman, success appeared inevitable. Man could be the master of his own fate. If fortune smiled upon him, it was one of his own making; if he failed, the responsibility was his alone. An article reprinted in Hazard’s </a:t>
                      </a:r>
                      <a:r>
                        <a:rPr i="1" lang="en" sz="1200">
                          <a:solidFill>
                            <a:schemeClr val="dk1"/>
                          </a:solidFill>
                          <a:latin typeface="Inter"/>
                          <a:ea typeface="Inter"/>
                          <a:cs typeface="Inter"/>
                          <a:sym typeface="Inter"/>
                        </a:rPr>
                        <a:t>Register of Pennsylvania</a:t>
                      </a:r>
                      <a:r>
                        <a:rPr lang="en" sz="1200">
                          <a:solidFill>
                            <a:schemeClr val="dk1"/>
                          </a:solidFill>
                          <a:latin typeface="Inter"/>
                          <a:ea typeface="Inter"/>
                          <a:cs typeface="Inter"/>
                          <a:sym typeface="Inter"/>
                        </a:rPr>
                        <a:t> gave credence to this idea when it asserted that “as a general rule, with few exceptions, frugal industrious journeymen, unencumbered with families, may save so much of their wages, as in a few years, to be enabled to commence business on their own account on a moderate scale.”</a:t>
                      </a:r>
                      <a:endParaRPr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rPr lang="en" sz="1200">
                          <a:solidFill>
                            <a:schemeClr val="dk1"/>
                          </a:solidFill>
                          <a:latin typeface="Inter"/>
                          <a:ea typeface="Inter"/>
                          <a:cs typeface="Inter"/>
                          <a:sym typeface="Inter"/>
                        </a:rPr>
                        <a:t>There is often a large gap between appearances and realities. And although there were apparent signs of opportunity for the working man to improve his status (and in many instances the opportunities were real), in actuality he shared but slightly in the general business progress of the first half of the nineteenth century. By the thousands workers flocked to the cities to meet the demands of new industries, and these urban manufacturing centers teemed with masses of landless, job-hunting wage earners.</a:t>
                      </a:r>
                      <a:endParaRPr sz="1200">
                        <a:solidFill>
                          <a:schemeClr val="dk1"/>
                        </a:solidFill>
                        <a:latin typeface="Inter"/>
                        <a:ea typeface="Inter"/>
                        <a:cs typeface="Inter"/>
                        <a:sym typeface="Inter"/>
                      </a:endParaRPr>
                    </a:p>
                    <a:p>
                      <a:pPr indent="0" lvl="0" marL="0" rtl="0" algn="l">
                        <a:lnSpc>
                          <a:spcPct val="100000"/>
                        </a:lnSpc>
                        <a:spcBef>
                          <a:spcPts val="1400"/>
                        </a:spcBef>
                        <a:spcAft>
                          <a:spcPts val="1400"/>
                        </a:spcAft>
                        <a:buClr>
                          <a:schemeClr val="dk1"/>
                        </a:buClr>
                        <a:buSzPts val="1100"/>
                        <a:buFont typeface="Arial"/>
                        <a:buNone/>
                      </a:pPr>
                      <a:r>
                        <a:rPr lang="en" sz="1200">
                          <a:solidFill>
                            <a:schemeClr val="dk1"/>
                          </a:solidFill>
                          <a:latin typeface="Inter"/>
                          <a:ea typeface="Inter"/>
                          <a:cs typeface="Inter"/>
                          <a:sym typeface="Inter"/>
                        </a:rPr>
                        <a:t>Factory operatives absorbed the first shocks and suffered most grievously from the dislocations brought on by the industrial revolution. Cheerless, unventilated dwellings did little to brighten their monotonous existence. The deplorable circumstances in which large numbers of the factory population lived almost defies description. .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solidFill>
                      <a:schemeClr val="lt1"/>
                    </a:solidFill>
                  </a:tcPr>
                </a:tc>
                <a:tc rowSpan="2" hMerge="1"/>
                <a:tc rowSpan="2" hMerge="1"/>
              </a:tr>
              <a:tr h="964925">
                <a:tc gridSpan="3" vMerge="1"/>
                <a:tc hMerge="1" vMerge="1"/>
                <a:tc hMerge="1" vMerge="1"/>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51" name="Shape 351"/>
        <p:cNvGrpSpPr/>
        <p:nvPr/>
      </p:nvGrpSpPr>
      <p:grpSpPr>
        <a:xfrm>
          <a:off x="0" y="0"/>
          <a:ext cx="0" cy="0"/>
          <a:chOff x="0" y="0"/>
          <a:chExt cx="0" cy="0"/>
        </a:xfrm>
      </p:grpSpPr>
      <p:sp>
        <p:nvSpPr>
          <p:cNvPr id="352" name="Google Shape;352;p3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Growing </a:t>
            </a:r>
            <a:r>
              <a:rPr lang="en" sz="1700">
                <a:solidFill>
                  <a:schemeClr val="dk1"/>
                </a:solidFill>
                <a:latin typeface="Halant"/>
                <a:ea typeface="Halant"/>
                <a:cs typeface="Halant"/>
                <a:sym typeface="Halant"/>
              </a:rPr>
              <a:t>Labor Force -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353" name="Google Shape;353;p36"/>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354" name="Google Shape;354;p36"/>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sp>
        <p:nvSpPr>
          <p:cNvPr id="355" name="Google Shape;355;p36"/>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356" name="Google Shape;356;p36"/>
          <p:cNvGraphicFramePr/>
          <p:nvPr/>
        </p:nvGraphicFramePr>
        <p:xfrm>
          <a:off x="469041" y="2009635"/>
          <a:ext cx="3000000" cy="3000000"/>
        </p:xfrm>
        <a:graphic>
          <a:graphicData uri="http://schemas.openxmlformats.org/drawingml/2006/table">
            <a:tbl>
              <a:tblPr>
                <a:noFill/>
                <a:tableStyleId>{E48130E4-3B22-43C6-95A9-2BB997A49455}</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John Francis Maguire, </a:t>
                      </a:r>
                      <a:r>
                        <a:rPr b="1" i="1" lang="en" sz="1200">
                          <a:solidFill>
                            <a:schemeClr val="dk1"/>
                          </a:solidFill>
                          <a:latin typeface="Inter"/>
                          <a:ea typeface="Inter"/>
                          <a:cs typeface="Inter"/>
                          <a:sym typeface="Inter"/>
                        </a:rPr>
                        <a:t>The Irish in America</a:t>
                      </a:r>
                      <a:r>
                        <a:rPr b="1" lang="en" sz="1200">
                          <a:solidFill>
                            <a:schemeClr val="dk1"/>
                          </a:solidFill>
                          <a:latin typeface="Inter"/>
                          <a:ea typeface="Inter"/>
                          <a:cs typeface="Inter"/>
                          <a:sym typeface="Inter"/>
                        </a:rPr>
                        <a:t>, 1867.</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many Irish immigrants stay in cities after arriving in America?</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William L. Sheppard, “The First Cotton Gin,” in </a:t>
                      </a:r>
                      <a:r>
                        <a:rPr b="1" i="1" lang="en" sz="1200">
                          <a:solidFill>
                            <a:schemeClr val="dk1"/>
                          </a:solidFill>
                          <a:latin typeface="Inter"/>
                          <a:ea typeface="Inter"/>
                          <a:cs typeface="Inter"/>
                          <a:sym typeface="Inter"/>
                        </a:rPr>
                        <a:t>Harper’s Weekly</a:t>
                      </a:r>
                      <a:r>
                        <a:rPr b="1" lang="en" sz="1200">
                          <a:solidFill>
                            <a:schemeClr val="dk1"/>
                          </a:solidFill>
                          <a:latin typeface="Inter"/>
                          <a:ea typeface="Inter"/>
                          <a:cs typeface="Inter"/>
                          <a:sym typeface="Inter"/>
                        </a:rPr>
                        <a:t>,  1869.</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the image show about how the cotton gin worked?</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might this invention have changed life in the South?</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Lucy Ann. 1851. </a:t>
                      </a:r>
                      <a:r>
                        <a:rPr b="1" i="1" lang="en" sz="1200">
                          <a:solidFill>
                            <a:schemeClr val="dk1"/>
                          </a:solidFill>
                          <a:latin typeface="Inter"/>
                          <a:ea typeface="Inter"/>
                          <a:cs typeface="Inter"/>
                          <a:sym typeface="Inter"/>
                        </a:rPr>
                        <a:t>Letter to Charlotte, June 29, 1851</a:t>
                      </a:r>
                      <a:r>
                        <a:rPr b="1" lang="en" sz="1200">
                          <a:solidFill>
                            <a:schemeClr val="dk1"/>
                          </a:solidFill>
                          <a:latin typeface="Inter"/>
                          <a:ea typeface="Inter"/>
                          <a:cs typeface="Inter"/>
                          <a:sym typeface="Inter"/>
                        </a:rPr>
                        <a:t>.</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Lucy Ann’s letter tell us about life for young women working in mills?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br>
                        <a:rPr lang="en" sz="1200">
                          <a:solidFill>
                            <a:schemeClr val="dk1"/>
                          </a:solidFill>
                          <a:latin typeface="Inter"/>
                          <a:ea typeface="Inter"/>
                          <a:cs typeface="Inter"/>
                          <a:sym typeface="Inter"/>
                        </a:rPr>
                      </a:br>
                      <a:r>
                        <a:rPr lang="en" sz="1200">
                          <a:solidFill>
                            <a:schemeClr val="dk1"/>
                          </a:solidFill>
                          <a:latin typeface="Inter"/>
                          <a:ea typeface="Inter"/>
                          <a:cs typeface="Inter"/>
                          <a:sym typeface="Inter"/>
                        </a:rPr>
                        <a:t>Why does Lucy want to use her money to go to school instead of giving it to her family?</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Wilhelmina Stille Krumme, “Letters from German Immigrants,” 1838-39.</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this letter tell us about the challenges immigrants faced when they moved to the United States?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can we learn about life in a small American town from this letter?</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William A. Sullivan, </a:t>
                      </a:r>
                      <a:r>
                        <a:rPr b="1" i="1" lang="en" sz="1200">
                          <a:solidFill>
                            <a:schemeClr val="dk1"/>
                          </a:solidFill>
                          <a:latin typeface="Inter"/>
                          <a:ea typeface="Inter"/>
                          <a:cs typeface="Inter"/>
                          <a:sym typeface="Inter"/>
                        </a:rPr>
                        <a:t>1954.</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opportunities did some people hope to find in Pennsylvania during the early 1800s?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challenges did factory workers face during this time?</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357" name="Google Shape;357;p36"/>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358" name="Google Shape;358;p3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59" name="Google Shape;359;p3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63" name="Shape 363"/>
        <p:cNvGrpSpPr/>
        <p:nvPr/>
      </p:nvGrpSpPr>
      <p:grpSpPr>
        <a:xfrm>
          <a:off x="0" y="0"/>
          <a:ext cx="0" cy="0"/>
          <a:chOff x="0" y="0"/>
          <a:chExt cx="0" cy="0"/>
        </a:xfrm>
      </p:grpSpPr>
      <p:sp>
        <p:nvSpPr>
          <p:cNvPr id="364" name="Google Shape;364;p37"/>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Growing Labor Force -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365" name="Google Shape;365;p37"/>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366" name="Google Shape;366;p37"/>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sp>
        <p:nvSpPr>
          <p:cNvPr id="367" name="Google Shape;367;p37"/>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368" name="Google Shape;368;p37"/>
          <p:cNvGraphicFramePr/>
          <p:nvPr/>
        </p:nvGraphicFramePr>
        <p:xfrm>
          <a:off x="469041" y="1857235"/>
          <a:ext cx="3000000" cy="3000000"/>
        </p:xfrm>
        <a:graphic>
          <a:graphicData uri="http://schemas.openxmlformats.org/drawingml/2006/table">
            <a:tbl>
              <a:tblPr>
                <a:noFill/>
                <a:tableStyleId>{E48130E4-3B22-43C6-95A9-2BB997A49455}</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Source 1: John Francis Maguire, </a:t>
                      </a:r>
                      <a:r>
                        <a:rPr b="1" i="1" lang="en" sz="1100">
                          <a:solidFill>
                            <a:schemeClr val="dk1"/>
                          </a:solidFill>
                          <a:latin typeface="Inter"/>
                          <a:ea typeface="Inter"/>
                          <a:cs typeface="Inter"/>
                          <a:sym typeface="Inter"/>
                        </a:rPr>
                        <a:t>The Irish in America</a:t>
                      </a:r>
                      <a:r>
                        <a:rPr b="1" lang="en" sz="1100">
                          <a:solidFill>
                            <a:schemeClr val="dk1"/>
                          </a:solidFill>
                          <a:latin typeface="Inter"/>
                          <a:ea typeface="Inter"/>
                          <a:cs typeface="Inter"/>
                          <a:sym typeface="Inter"/>
                        </a:rPr>
                        <a:t>, 1867.</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Why did many Irish immigrants stay in cities after arriving in America?</a:t>
                      </a:r>
                      <a:br>
                        <a:rPr b="1" lang="en" sz="1100">
                          <a:solidFill>
                            <a:schemeClr val="dk1"/>
                          </a:solidFill>
                          <a:latin typeface="Inter"/>
                          <a:ea typeface="Inter"/>
                          <a:cs typeface="Inter"/>
                          <a:sym typeface="Inter"/>
                        </a:rPr>
                      </a:br>
                      <a:r>
                        <a:rPr b="1" lang="en" sz="1100">
                          <a:solidFill>
                            <a:srgbClr val="E95C3D"/>
                          </a:solidFill>
                          <a:latin typeface="Inter"/>
                          <a:ea typeface="Inter"/>
                          <a:cs typeface="Inter"/>
                          <a:sym typeface="Inter"/>
                        </a:rPr>
                        <a:t>They were poor and needed jobs right away, and cities had work available. They also met friends and people from their hometowns, which made the city feel more familiar and welcoming.</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Source 2: William L. Sheppard, “The First Cotton Gin,” in </a:t>
                      </a:r>
                      <a:r>
                        <a:rPr b="1" i="1" lang="en" sz="1100">
                          <a:solidFill>
                            <a:schemeClr val="dk1"/>
                          </a:solidFill>
                          <a:latin typeface="Inter"/>
                          <a:ea typeface="Inter"/>
                          <a:cs typeface="Inter"/>
                          <a:sym typeface="Inter"/>
                        </a:rPr>
                        <a:t>Harper’s Weekly</a:t>
                      </a:r>
                      <a:r>
                        <a:rPr b="1" lang="en" sz="1100">
                          <a:solidFill>
                            <a:schemeClr val="dk1"/>
                          </a:solidFill>
                          <a:latin typeface="Inter"/>
                          <a:ea typeface="Inter"/>
                          <a:cs typeface="Inter"/>
                          <a:sym typeface="Inter"/>
                        </a:rPr>
                        <a:t>,  1869.</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What does the image show about how the cotton gin worked?</a:t>
                      </a:r>
                      <a:br>
                        <a:rPr b="1" lang="en" sz="1100">
                          <a:solidFill>
                            <a:schemeClr val="dk1"/>
                          </a:solidFill>
                          <a:latin typeface="Inter"/>
                          <a:ea typeface="Inter"/>
                          <a:cs typeface="Inter"/>
                          <a:sym typeface="Inter"/>
                        </a:rPr>
                      </a:br>
                      <a:r>
                        <a:rPr b="1" lang="en" sz="1100">
                          <a:solidFill>
                            <a:srgbClr val="E95C3D"/>
                          </a:solidFill>
                          <a:latin typeface="Inter"/>
                          <a:ea typeface="Inter"/>
                          <a:cs typeface="Inter"/>
                          <a:sym typeface="Inter"/>
                        </a:rPr>
                        <a:t>It shows a machine that separates cotton fibers from seeds. People are feeding cotton into the machine while others handle the cleaned cotton. It made the process much faster than doing it by hand.</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How might this invention have changed life in the South?</a:t>
                      </a:r>
                      <a:br>
                        <a:rPr b="1" lang="en" sz="1100">
                          <a:solidFill>
                            <a:schemeClr val="dk1"/>
                          </a:solidFill>
                          <a:latin typeface="Inter"/>
                          <a:ea typeface="Inter"/>
                          <a:cs typeface="Inter"/>
                          <a:sym typeface="Inter"/>
                        </a:rPr>
                      </a:br>
                      <a:r>
                        <a:rPr b="1" lang="en" sz="1100">
                          <a:solidFill>
                            <a:srgbClr val="E95C3D"/>
                          </a:solidFill>
                          <a:latin typeface="Inter"/>
                          <a:ea typeface="Inter"/>
                          <a:cs typeface="Inter"/>
                          <a:sym typeface="Inter"/>
                        </a:rPr>
                        <a:t>It made growing and cleaning cotton easier and faster, which led to more cotton farming — but it also increased the demand for enslaved labor in the fields.</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Source 3: Lucy Ann. 1851. </a:t>
                      </a:r>
                      <a:r>
                        <a:rPr b="1" i="1" lang="en" sz="1100">
                          <a:solidFill>
                            <a:schemeClr val="dk1"/>
                          </a:solidFill>
                          <a:latin typeface="Inter"/>
                          <a:ea typeface="Inter"/>
                          <a:cs typeface="Inter"/>
                          <a:sym typeface="Inter"/>
                        </a:rPr>
                        <a:t>Letter to Charlotte, June 29, 1851</a:t>
                      </a:r>
                      <a:r>
                        <a:rPr b="1" lang="en" sz="1100">
                          <a:solidFill>
                            <a:schemeClr val="dk1"/>
                          </a:solidFill>
                          <a:latin typeface="Inter"/>
                          <a:ea typeface="Inter"/>
                          <a:cs typeface="Inter"/>
                          <a:sym typeface="Inter"/>
                        </a:rPr>
                        <a:t>.</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What does Lucy Ann’s letter tell us about life for young women working in mills?</a:t>
                      </a:r>
                      <a:br>
                        <a:rPr b="1" lang="en" sz="1100">
                          <a:solidFill>
                            <a:schemeClr val="dk1"/>
                          </a:solidFill>
                          <a:latin typeface="Inter"/>
                          <a:ea typeface="Inter"/>
                          <a:cs typeface="Inter"/>
                          <a:sym typeface="Inter"/>
                        </a:rPr>
                      </a:br>
                      <a:r>
                        <a:rPr b="1" lang="en" sz="1100">
                          <a:solidFill>
                            <a:srgbClr val="E95C3D"/>
                          </a:solidFill>
                          <a:latin typeface="Inter"/>
                          <a:ea typeface="Inter"/>
                          <a:cs typeface="Inter"/>
                          <a:sym typeface="Inter"/>
                        </a:rPr>
                        <a:t>Life was tiring and difficult. Lucy worked long hours and didn’t have much energy left. She was trying to save money for school, but it was hard to balance work, health, and her dreams.</a:t>
                      </a:r>
                      <a:br>
                        <a:rPr lang="en" sz="1100">
                          <a:solidFill>
                            <a:schemeClr val="dk1"/>
                          </a:solidFill>
                          <a:latin typeface="Inter"/>
                          <a:ea typeface="Inter"/>
                          <a:cs typeface="Inter"/>
                          <a:sym typeface="Inter"/>
                        </a:rPr>
                      </a:br>
                      <a:r>
                        <a:rPr lang="en" sz="1100">
                          <a:solidFill>
                            <a:schemeClr val="dk1"/>
                          </a:solidFill>
                          <a:latin typeface="Inter"/>
                          <a:ea typeface="Inter"/>
                          <a:cs typeface="Inter"/>
                          <a:sym typeface="Inter"/>
                        </a:rPr>
                        <a:t>Why does Lucy want to use her money to go to school instead of giving it to her family?</a:t>
                      </a:r>
                      <a:br>
                        <a:rPr b="1" lang="en" sz="1100">
                          <a:solidFill>
                            <a:schemeClr val="dk1"/>
                          </a:solidFill>
                          <a:latin typeface="Inter"/>
                          <a:ea typeface="Inter"/>
                          <a:cs typeface="Inter"/>
                          <a:sym typeface="Inter"/>
                        </a:rPr>
                      </a:br>
                      <a:r>
                        <a:rPr b="1" lang="en" sz="1100">
                          <a:solidFill>
                            <a:srgbClr val="E95C3D"/>
                          </a:solidFill>
                          <a:latin typeface="Inter"/>
                          <a:ea typeface="Inter"/>
                          <a:cs typeface="Inter"/>
                          <a:sym typeface="Inter"/>
                        </a:rPr>
                        <a:t>She feels like using her money for school would help her be more useful in the future and give her a better life. She’s frustrated that giving it to her family doesn’t really help anyone be happier or better off.</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Source 4: Wilhelmina Stille Krumme, “Letters from German Immigrants,” 1838-39.</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What does this letter tell us about the challenges immigrants faced when they moved to the United States?</a:t>
                      </a:r>
                      <a:br>
                        <a:rPr b="1" lang="en" sz="1100">
                          <a:solidFill>
                            <a:schemeClr val="dk1"/>
                          </a:solidFill>
                          <a:latin typeface="Inter"/>
                          <a:ea typeface="Inter"/>
                          <a:cs typeface="Inter"/>
                          <a:sym typeface="Inter"/>
                        </a:rPr>
                      </a:br>
                      <a:r>
                        <a:rPr b="1" lang="en" sz="1100">
                          <a:solidFill>
                            <a:srgbClr val="E95C3D"/>
                          </a:solidFill>
                          <a:latin typeface="Inter"/>
                          <a:ea typeface="Inter"/>
                          <a:cs typeface="Inter"/>
                          <a:sym typeface="Inter"/>
                        </a:rPr>
                        <a:t>Immigrants had to work hard to earn money, pay for food, housing, and clothing. They often didn’t have much money and had to ask family back home for help. Life was expensive and starting over was difficult.</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What can we learn about life in a small American town from this letter?</a:t>
                      </a:r>
                      <a:br>
                        <a:rPr b="1" lang="en" sz="1100">
                          <a:solidFill>
                            <a:schemeClr val="dk1"/>
                          </a:solidFill>
                          <a:latin typeface="Inter"/>
                          <a:ea typeface="Inter"/>
                          <a:cs typeface="Inter"/>
                          <a:sym typeface="Inter"/>
                        </a:rPr>
                      </a:br>
                      <a:r>
                        <a:rPr b="1" lang="en" sz="1100">
                          <a:solidFill>
                            <a:srgbClr val="E95C3D"/>
                          </a:solidFill>
                          <a:latin typeface="Inter"/>
                          <a:ea typeface="Inter"/>
                          <a:cs typeface="Inter"/>
                          <a:sym typeface="Inter"/>
                        </a:rPr>
                        <a:t>The town was small but had stores, a steam mill, and steamboats on a river. People could buy tools, pots, flour, and cloth. It shows that even small towns had some modern conveniences and were connected to trade.</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Source 5: William A. Sullivan, </a:t>
                      </a:r>
                      <a:r>
                        <a:rPr b="1" i="1" lang="en" sz="1100">
                          <a:solidFill>
                            <a:schemeClr val="dk1"/>
                          </a:solidFill>
                          <a:latin typeface="Inter"/>
                          <a:ea typeface="Inter"/>
                          <a:cs typeface="Inter"/>
                          <a:sym typeface="Inter"/>
                        </a:rPr>
                        <a:t>1954.</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What opportunities did some people hope to find in Pennsylvania during the early 1800s?</a:t>
                      </a:r>
                      <a:br>
                        <a:rPr b="1" lang="en" sz="1100">
                          <a:solidFill>
                            <a:schemeClr val="dk1"/>
                          </a:solidFill>
                          <a:latin typeface="Inter"/>
                          <a:ea typeface="Inter"/>
                          <a:cs typeface="Inter"/>
                          <a:sym typeface="Inter"/>
                        </a:rPr>
                      </a:br>
                      <a:r>
                        <a:rPr b="1" lang="en" sz="1100">
                          <a:solidFill>
                            <a:srgbClr val="E95C3D"/>
                          </a:solidFill>
                          <a:latin typeface="Inter"/>
                          <a:ea typeface="Inter"/>
                          <a:cs typeface="Inter"/>
                          <a:sym typeface="Inter"/>
                        </a:rPr>
                        <a:t>Many people believed they could become successful if they worked hard. They hoped to earn money, start their own businesses, and live better lives. There were lots of new factories and jobs, especially for workers like mechanics and artisans.</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What challenges did factory workers face during this time?</a:t>
                      </a:r>
                      <a:br>
                        <a:rPr b="1" lang="en" sz="1100">
                          <a:solidFill>
                            <a:schemeClr val="dk1"/>
                          </a:solidFill>
                          <a:latin typeface="Inter"/>
                          <a:ea typeface="Inter"/>
                          <a:cs typeface="Inter"/>
                          <a:sym typeface="Inter"/>
                        </a:rPr>
                      </a:br>
                      <a:r>
                        <a:rPr b="1" lang="en" sz="1100">
                          <a:solidFill>
                            <a:srgbClr val="E95C3D"/>
                          </a:solidFill>
                          <a:latin typeface="Inter"/>
                          <a:ea typeface="Inter"/>
                          <a:cs typeface="Inter"/>
                          <a:sym typeface="Inter"/>
                        </a:rPr>
                        <a:t>Even though there were jobs, many workers lived in poor, crowded housing and worked in hard, unhealthy conditions. It was difficult for most factory workers to actually become rich or improve their lives.</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369" name="Google Shape;369;p3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370" name="Google Shape;370;p3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71" name="Google Shape;371;p3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75" name="Shape 375"/>
        <p:cNvGrpSpPr/>
        <p:nvPr/>
      </p:nvGrpSpPr>
      <p:grpSpPr>
        <a:xfrm>
          <a:off x="0" y="0"/>
          <a:ext cx="0" cy="0"/>
          <a:chOff x="0" y="0"/>
          <a:chExt cx="0" cy="0"/>
        </a:xfrm>
      </p:grpSpPr>
      <p:sp>
        <p:nvSpPr>
          <p:cNvPr id="376" name="Google Shape;376;p38"/>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377" name="Google Shape;377;p3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378" name="Google Shape;378;p38"/>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379" name="Google Shape;379;p3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80" name="Google Shape;380;p38"/>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381" name="Google Shape;381;p38"/>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Technological Innovations, Transportation &amp; Infrastructure, or Growing Labor Force.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382" name="Google Shape;382;p38"/>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the First Industrial Revolution in the United States</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383" name="Google Shape;383;p38"/>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200">
                <a:latin typeface="Inter"/>
                <a:ea typeface="Inter"/>
                <a:cs typeface="Inter"/>
                <a:sym typeface="Inter"/>
              </a:rPr>
              <a:t>A significant cause the First Industrial Revolution was</a:t>
            </a:r>
            <a:endParaRPr b="1" sz="1200">
              <a:latin typeface="Inter"/>
              <a:ea typeface="Inter"/>
              <a:cs typeface="Inter"/>
              <a:sym typeface="Inter"/>
            </a:endParaRPr>
          </a:p>
          <a:p>
            <a:pPr indent="0" lvl="0" marL="0" rtl="0" algn="ctr">
              <a:lnSpc>
                <a:spcPct val="200000"/>
              </a:lnSpc>
              <a:spcBef>
                <a:spcPts val="0"/>
              </a:spcBef>
              <a:spcAft>
                <a:spcPts val="0"/>
              </a:spcAft>
              <a:buNone/>
            </a:pPr>
            <a:r>
              <a:t/>
            </a:r>
            <a:endParaRPr b="1" sz="1200">
              <a:latin typeface="Inter"/>
              <a:ea typeface="Inter"/>
              <a:cs typeface="Inter"/>
              <a:sym typeface="Inter"/>
            </a:endParaRPr>
          </a:p>
        </p:txBody>
      </p:sp>
      <p:pic>
        <p:nvPicPr>
          <p:cNvPr id="384" name="Google Shape;384;p38"/>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385" name="Google Shape;385;p38"/>
          <p:cNvGraphicFramePr/>
          <p:nvPr/>
        </p:nvGraphicFramePr>
        <p:xfrm>
          <a:off x="469250" y="4116400"/>
          <a:ext cx="3000000" cy="3000000"/>
        </p:xfrm>
        <a:graphic>
          <a:graphicData uri="http://schemas.openxmlformats.org/drawingml/2006/table">
            <a:tbl>
              <a:tblPr>
                <a:noFill/>
                <a:tableStyleId>{BC16C4F1-D910-45D6-9FD3-5CDBF5F58402}</a:tableStyleId>
              </a:tblPr>
              <a:tblGrid>
                <a:gridCol w="3417150"/>
                <a:gridCol w="3417150"/>
              </a:tblGrid>
              <a:tr h="4290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389700">
                <a:tc>
                  <a:txBody>
                    <a:bodyPr/>
                    <a:lstStyle/>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800">
                        <a:solidFill>
                          <a:srgbClr val="E95C3D"/>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Source: </a:t>
                      </a:r>
                      <a:endParaRPr b="1" sz="900">
                        <a:solidFill>
                          <a:srgbClr val="E95C3D"/>
                        </a:solidFill>
                        <a:latin typeface="Inter"/>
                        <a:ea typeface="Inter"/>
                        <a:cs typeface="Inter"/>
                        <a:sym typeface="Inter"/>
                      </a:endParaRPr>
                    </a:p>
                  </a:txBody>
                  <a:tcPr marT="91425" marB="91425" marR="91425" marL="91425"/>
                </a:tc>
              </a:tr>
              <a:tr h="10005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386" name="Google Shape;386;p38"/>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87" name="Google Shape;387;p38"/>
          <p:cNvSpPr txBox="1"/>
          <p:nvPr/>
        </p:nvSpPr>
        <p:spPr>
          <a:xfrm>
            <a:off x="469050" y="69356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800">
              <a:solidFill>
                <a:srgbClr val="E95C3D"/>
              </a:solidFill>
              <a:latin typeface="Inter"/>
              <a:ea typeface="Inter"/>
              <a:cs typeface="Inter"/>
              <a:sym typeface="Inter"/>
            </a:endParaRPr>
          </a:p>
        </p:txBody>
      </p:sp>
      <p:sp>
        <p:nvSpPr>
          <p:cNvPr id="388" name="Google Shape;388;p38"/>
          <p:cNvSpPr txBox="1"/>
          <p:nvPr/>
        </p:nvSpPr>
        <p:spPr>
          <a:xfrm>
            <a:off x="469050" y="82133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rgbClr val="E95C3D"/>
              </a:solidFill>
              <a:latin typeface="Inter"/>
              <a:ea typeface="Inter"/>
              <a:cs typeface="Inter"/>
              <a:sym typeface="Inte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92" name="Shape 392"/>
        <p:cNvGrpSpPr/>
        <p:nvPr/>
      </p:nvGrpSpPr>
      <p:grpSpPr>
        <a:xfrm>
          <a:off x="0" y="0"/>
          <a:ext cx="0" cy="0"/>
          <a:chOff x="0" y="0"/>
          <a:chExt cx="0" cy="0"/>
        </a:xfrm>
      </p:grpSpPr>
      <p:sp>
        <p:nvSpPr>
          <p:cNvPr id="393" name="Google Shape;393;p39"/>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394" name="Google Shape;394;p3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395" name="Google Shape;395;p39"/>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396" name="Google Shape;396;p3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97" name="Google Shape;397;p39"/>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398" name="Google Shape;398;p39"/>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Technological Innovations, Transportation &amp; Infrastructure, or Growing Labor Force.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399" name="Google Shape;399;p39"/>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the First Industrial Revolution in the United States</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400" name="Google Shape;400;p39"/>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100">
                <a:latin typeface="Inter"/>
                <a:ea typeface="Inter"/>
                <a:cs typeface="Inter"/>
                <a:sym typeface="Inter"/>
              </a:rPr>
              <a:t>A significant cause of the First Industrial Revolution was</a:t>
            </a:r>
            <a:endParaRPr b="1" sz="1100">
              <a:latin typeface="Inter"/>
              <a:ea typeface="Inter"/>
              <a:cs typeface="Inter"/>
              <a:sym typeface="Inter"/>
            </a:endParaRPr>
          </a:p>
          <a:p>
            <a:pPr indent="0" lvl="0" marL="0" rtl="0" algn="ctr">
              <a:lnSpc>
                <a:spcPct val="200000"/>
              </a:lnSpc>
              <a:spcBef>
                <a:spcPts val="0"/>
              </a:spcBef>
              <a:spcAft>
                <a:spcPts val="0"/>
              </a:spcAft>
              <a:buNone/>
            </a:pPr>
            <a:r>
              <a:rPr b="1" lang="en" sz="1100">
                <a:solidFill>
                  <a:srgbClr val="E95C3D"/>
                </a:solidFill>
                <a:latin typeface="Inter"/>
                <a:ea typeface="Inter"/>
                <a:cs typeface="Inter"/>
                <a:sym typeface="Inter"/>
              </a:rPr>
              <a:t>Growing Labor Force</a:t>
            </a:r>
            <a:endParaRPr b="1" sz="1100">
              <a:solidFill>
                <a:srgbClr val="E95C3D"/>
              </a:solidFill>
              <a:latin typeface="Inter"/>
              <a:ea typeface="Inter"/>
              <a:cs typeface="Inter"/>
              <a:sym typeface="Inter"/>
            </a:endParaRPr>
          </a:p>
          <a:p>
            <a:pPr indent="0" lvl="0" marL="0" rtl="0" algn="ctr">
              <a:lnSpc>
                <a:spcPct val="200000"/>
              </a:lnSpc>
              <a:spcBef>
                <a:spcPts val="0"/>
              </a:spcBef>
              <a:spcAft>
                <a:spcPts val="0"/>
              </a:spcAft>
              <a:buNone/>
            </a:pPr>
            <a:r>
              <a:t/>
            </a:r>
            <a:endParaRPr b="1" sz="1200">
              <a:latin typeface="Inter"/>
              <a:ea typeface="Inter"/>
              <a:cs typeface="Inter"/>
              <a:sym typeface="Inter"/>
            </a:endParaRPr>
          </a:p>
        </p:txBody>
      </p:sp>
      <p:pic>
        <p:nvPicPr>
          <p:cNvPr id="401" name="Google Shape;401;p39"/>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402" name="Google Shape;402;p39"/>
          <p:cNvGraphicFramePr/>
          <p:nvPr/>
        </p:nvGraphicFramePr>
        <p:xfrm>
          <a:off x="469250" y="4116400"/>
          <a:ext cx="3000000" cy="3000000"/>
        </p:xfrm>
        <a:graphic>
          <a:graphicData uri="http://schemas.openxmlformats.org/drawingml/2006/table">
            <a:tbl>
              <a:tblPr>
                <a:noFill/>
                <a:tableStyleId>{BC16C4F1-D910-45D6-9FD3-5CDBF5F58402}</a:tableStyleId>
              </a:tblPr>
              <a:tblGrid>
                <a:gridCol w="3417150"/>
                <a:gridCol w="3417150"/>
              </a:tblGrid>
              <a:tr h="4357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269150">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The illustration depicts Eli Whitney’s cotton gin being used in the South. The image shows how the cotton gin works and also shows how its creation led to increased need of enslaved labor in the south.</a:t>
                      </a:r>
                      <a:br>
                        <a:rPr b="1" lang="en" sz="1000">
                          <a:solidFill>
                            <a:srgbClr val="E95C3D"/>
                          </a:solidFill>
                          <a:latin typeface="Inter"/>
                          <a:ea typeface="Inter"/>
                          <a:cs typeface="Inter"/>
                          <a:sym typeface="Inter"/>
                        </a:rPr>
                      </a:br>
                      <a:endParaRPr b="1" sz="1000">
                        <a:solidFill>
                          <a:srgbClr val="E95C3D"/>
                        </a:solidFill>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Source: </a:t>
                      </a:r>
                      <a:r>
                        <a:rPr b="1" lang="en" sz="1000">
                          <a:solidFill>
                            <a:srgbClr val="E95C3D"/>
                          </a:solidFill>
                          <a:latin typeface="Inter"/>
                          <a:ea typeface="Inter"/>
                          <a:cs typeface="Inter"/>
                          <a:sym typeface="Inter"/>
                        </a:rPr>
                        <a:t>Sheppard, “The First Cotton Gin”</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This source is a letter written by Lowell Mill Girl to her family about her experiences working in the mill. She describes what her living and working conditions are like and also how her money is being spent by the family members she sends it to.</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b="1" sz="1000">
                        <a:solidFill>
                          <a:srgbClr val="E95C3D"/>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Source: </a:t>
                      </a:r>
                      <a:r>
                        <a:rPr b="1" lang="en" sz="1000">
                          <a:solidFill>
                            <a:srgbClr val="E95C3D"/>
                          </a:solidFill>
                          <a:latin typeface="Inter"/>
                          <a:ea typeface="Inter"/>
                          <a:cs typeface="Inter"/>
                          <a:sym typeface="Inter"/>
                        </a:rPr>
                        <a:t>Letter to Charlotte, 1851</a:t>
                      </a:r>
                      <a:endParaRPr b="1" sz="1000">
                        <a:solidFill>
                          <a:srgbClr val="E95C3D"/>
                        </a:solidFill>
                        <a:latin typeface="Inter"/>
                        <a:ea typeface="Inter"/>
                        <a:cs typeface="Inter"/>
                        <a:sym typeface="Inter"/>
                      </a:endParaRPr>
                    </a:p>
                  </a:txBody>
                  <a:tcPr marT="91425" marB="91425" marR="91425" marL="91425"/>
                </a:tc>
              </a:tr>
              <a:tr h="1114350">
                <a:tc>
                  <a:txBody>
                    <a:bodyPr/>
                    <a:lstStyle/>
                    <a:p>
                      <a:pPr indent="0" lvl="0" marL="0" rtl="0" algn="l">
                        <a:spcBef>
                          <a:spcPts val="0"/>
                        </a:spcBef>
                        <a:spcAft>
                          <a:spcPts val="0"/>
                        </a:spcAft>
                        <a:buNone/>
                      </a:pPr>
                      <a:r>
                        <a:rPr lang="en" sz="1000">
                          <a:latin typeface="Inter"/>
                          <a:ea typeface="Inter"/>
                          <a:cs typeface="Inter"/>
                          <a:sym typeface="Inter"/>
                        </a:rPr>
                        <a:t>How does this source support the claim?</a:t>
                      </a:r>
                      <a:endParaRPr sz="1000">
                        <a:latin typeface="Inter"/>
                        <a:ea typeface="Inter"/>
                        <a:cs typeface="Inter"/>
                        <a:sym typeface="Inter"/>
                      </a:endParaRPr>
                    </a:p>
                    <a:p>
                      <a:pPr indent="0" lvl="0" marL="0" rtl="0" algn="l">
                        <a:spcBef>
                          <a:spcPts val="0"/>
                        </a:spcBef>
                        <a:spcAft>
                          <a:spcPts val="0"/>
                        </a:spcAft>
                        <a:buNone/>
                      </a:pPr>
                      <a:r>
                        <a:rPr b="1" lang="en" sz="1000">
                          <a:solidFill>
                            <a:srgbClr val="E95C3D"/>
                          </a:solidFill>
                          <a:latin typeface="Inter"/>
                          <a:ea typeface="Inter"/>
                          <a:cs typeface="Inter"/>
                          <a:sym typeface="Inter"/>
                        </a:rPr>
                        <a:t>This source supports the claim of a growing labor force causing the Industrial Revolution by showing that new industrial inventions could not have been successful without the laborers who worked them.</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How does this source support the claim?</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000">
                          <a:solidFill>
                            <a:srgbClr val="E95C3D"/>
                          </a:solidFill>
                          <a:latin typeface="Inter"/>
                          <a:ea typeface="Inter"/>
                          <a:cs typeface="Inter"/>
                          <a:sym typeface="Inter"/>
                        </a:rPr>
                        <a:t>This source supports the claim of a growing labor force causing the Industrial Revolution by showing how young girls/women are being hired in factories and given an opportunity to make money for their families.</a:t>
                      </a:r>
                      <a:endParaRPr b="1" sz="1000">
                        <a:solidFill>
                          <a:srgbClr val="E95C3D"/>
                        </a:solidFill>
                        <a:latin typeface="Inter"/>
                        <a:ea typeface="Inter"/>
                        <a:cs typeface="Inter"/>
                        <a:sym typeface="Inter"/>
                      </a:endParaRPr>
                    </a:p>
                  </a:txBody>
                  <a:tcPr marT="91425" marB="91425" marR="91425" marL="91425"/>
                </a:tc>
              </a:tr>
            </a:tbl>
          </a:graphicData>
        </a:graphic>
      </p:graphicFrame>
      <p:sp>
        <p:nvSpPr>
          <p:cNvPr id="403" name="Google Shape;403;p39"/>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404" name="Google Shape;404;p39"/>
          <p:cNvSpPr txBox="1"/>
          <p:nvPr/>
        </p:nvSpPr>
        <p:spPr>
          <a:xfrm>
            <a:off x="469050" y="6935663"/>
            <a:ext cx="6834300" cy="1147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Additional Information that can Support the Claim</a:t>
            </a:r>
            <a:endParaRPr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Farmers moving to urban areas for factory job opportunities</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Increased factory jobs in the north led to increased need for enslaved labor in the south</a:t>
            </a:r>
            <a:endParaRPr b="1" sz="1200">
              <a:solidFill>
                <a:srgbClr val="E95C3D"/>
              </a:solidFill>
              <a:latin typeface="Inter"/>
              <a:ea typeface="Inter"/>
              <a:cs typeface="Inter"/>
              <a:sym typeface="Inter"/>
            </a:endParaRPr>
          </a:p>
        </p:txBody>
      </p:sp>
      <p:sp>
        <p:nvSpPr>
          <p:cNvPr id="405" name="Google Shape;405;p39"/>
          <p:cNvSpPr txBox="1"/>
          <p:nvPr/>
        </p:nvSpPr>
        <p:spPr>
          <a:xfrm>
            <a:off x="469050" y="8083475"/>
            <a:ext cx="6834300" cy="1147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Additional Causes Identified</a:t>
            </a:r>
            <a:endParaRPr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New innovations created during the First Industrial Revolution required manpower to operate them</a:t>
            </a:r>
            <a:endParaRPr b="1" sz="1200">
              <a:solidFill>
                <a:srgbClr val="E95C3D"/>
              </a:solidFill>
              <a:latin typeface="Inter"/>
              <a:ea typeface="Inter"/>
              <a:cs typeface="Inter"/>
              <a:sym typeface="Inte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409" name="Shape 409"/>
        <p:cNvGrpSpPr/>
        <p:nvPr/>
      </p:nvGrpSpPr>
      <p:grpSpPr>
        <a:xfrm>
          <a:off x="0" y="0"/>
          <a:ext cx="0" cy="0"/>
          <a:chOff x="0" y="0"/>
          <a:chExt cx="0" cy="0"/>
        </a:xfrm>
      </p:grpSpPr>
      <p:sp>
        <p:nvSpPr>
          <p:cNvPr id="410" name="Google Shape;410;p40"/>
          <p:cNvSpPr txBox="1"/>
          <p:nvPr/>
        </p:nvSpPr>
        <p:spPr>
          <a:xfrm>
            <a:off x="0" y="0"/>
            <a:ext cx="7772400" cy="661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Most Significant Cause of the First Industrial Revolution Student Worksheet</a:t>
            </a:r>
            <a:endParaRPr sz="1900">
              <a:latin typeface="Halant"/>
              <a:ea typeface="Halant"/>
              <a:cs typeface="Halant"/>
              <a:sym typeface="Halant"/>
            </a:endParaRPr>
          </a:p>
        </p:txBody>
      </p:sp>
      <p:pic>
        <p:nvPicPr>
          <p:cNvPr id="411" name="Google Shape;411;p4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412" name="Google Shape;412;p4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413" name="Google Shape;413;p40"/>
          <p:cNvSpPr txBox="1"/>
          <p:nvPr/>
        </p:nvSpPr>
        <p:spPr>
          <a:xfrm>
            <a:off x="381550" y="587850"/>
            <a:ext cx="7070400" cy="83748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Write three key ideas that were shared by your classmates:</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Which argument do you find most convincing? Why?</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is one counterargument you might make against another group’s claim?</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Discuss with a partner: What do you think was the most significant motivation or justification of Imperialism? Why? (Consider Immediacy, Profundity, Scope)</a:t>
            </a:r>
            <a:endParaRPr sz="1200">
              <a:solidFill>
                <a:schemeClr val="dk1"/>
              </a:solidFill>
              <a:highlight>
                <a:schemeClr val="lt1"/>
              </a:highlight>
              <a:latin typeface="Inter"/>
              <a:ea typeface="Inter"/>
              <a:cs typeface="Inter"/>
              <a:sym typeface="Inter"/>
            </a:endParaRPr>
          </a:p>
        </p:txBody>
      </p:sp>
      <p:graphicFrame>
        <p:nvGraphicFramePr>
          <p:cNvPr id="414" name="Google Shape;414;p40"/>
          <p:cNvGraphicFramePr/>
          <p:nvPr/>
        </p:nvGraphicFramePr>
        <p:xfrm>
          <a:off x="717125" y="1361875"/>
          <a:ext cx="3000000" cy="3000000"/>
        </p:xfrm>
        <a:graphic>
          <a:graphicData uri="http://schemas.openxmlformats.org/drawingml/2006/table">
            <a:tbl>
              <a:tblPr>
                <a:noFill/>
                <a:tableStyleId>{BC16C4F1-D910-45D6-9FD3-5CDBF5F58402}</a:tableStyleId>
              </a:tblPr>
              <a:tblGrid>
                <a:gridCol w="1467725"/>
                <a:gridCol w="2202775"/>
                <a:gridCol w="3064300"/>
              </a:tblGrid>
              <a:tr h="381000">
                <a:tc>
                  <a:txBody>
                    <a:bodyPr/>
                    <a:lstStyle/>
                    <a:p>
                      <a:pPr indent="0" lvl="0" marL="0" rtl="0" algn="ctr">
                        <a:spcBef>
                          <a:spcPts val="0"/>
                        </a:spcBef>
                        <a:spcAft>
                          <a:spcPts val="0"/>
                        </a:spcAft>
                        <a:buNone/>
                      </a:pPr>
                      <a:r>
                        <a:rPr b="1" lang="en" sz="1200">
                          <a:latin typeface="Inter"/>
                          <a:ea typeface="Inter"/>
                          <a:cs typeface="Inter"/>
                          <a:sym typeface="Inter"/>
                        </a:rPr>
                        <a:t>Group</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Key Evidence</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Summary</a:t>
                      </a:r>
                      <a:endParaRPr b="1" sz="1200">
                        <a:latin typeface="Inter"/>
                        <a:ea typeface="Inter"/>
                        <a:cs typeface="Inter"/>
                        <a:sym typeface="Inter"/>
                      </a:endParaRPr>
                    </a:p>
                  </a:txBody>
                  <a:tcPr marT="91425" marB="91425" marR="91425" marL="91425">
                    <a:solidFill>
                      <a:srgbClr val="CCCCCC"/>
                    </a:solidFill>
                  </a:tcPr>
                </a:tc>
              </a:tr>
              <a:tr h="1251425">
                <a:tc>
                  <a:txBody>
                    <a:bodyPr/>
                    <a:lstStyle/>
                    <a:p>
                      <a:pPr indent="0" lvl="0" marL="0" rtl="0" algn="ctr">
                        <a:spcBef>
                          <a:spcPts val="0"/>
                        </a:spcBef>
                        <a:spcAft>
                          <a:spcPts val="0"/>
                        </a:spcAft>
                        <a:buNone/>
                      </a:pPr>
                      <a:r>
                        <a:rPr b="1" lang="en" sz="1200">
                          <a:latin typeface="Inter"/>
                          <a:ea typeface="Inter"/>
                          <a:cs typeface="Inter"/>
                          <a:sym typeface="Inter"/>
                        </a:rPr>
                        <a:t>Technological Innovations</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800">
                        <a:solidFill>
                          <a:srgbClr val="E95C3D"/>
                        </a:solidFill>
                        <a:latin typeface="Inter"/>
                        <a:ea typeface="Inter"/>
                        <a:cs typeface="Inter"/>
                        <a:sym typeface="Inte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Transportation &amp; Infrastructure</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Growing Labor Force</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7" name="Shape 77"/>
        <p:cNvGrpSpPr/>
        <p:nvPr/>
      </p:nvGrpSpPr>
      <p:grpSpPr>
        <a:xfrm>
          <a:off x="0" y="0"/>
          <a:ext cx="0" cy="0"/>
          <a:chOff x="0" y="0"/>
          <a:chExt cx="0" cy="0"/>
        </a:xfrm>
      </p:grpSpPr>
      <p:sp>
        <p:nvSpPr>
          <p:cNvPr id="78" name="Google Shape;78;p1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Technological Innovations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79" name="Google Shape;79;p1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80" name="Google Shape;80;p15"/>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81" name="Google Shape;81;p15"/>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pic>
        <p:nvPicPr>
          <p:cNvPr id="82" name="Google Shape;82;p15"/>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83" name="Google Shape;83;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4" name="Google Shape;84;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85" name="Google Shape;85;p15"/>
          <p:cNvGraphicFramePr/>
          <p:nvPr/>
        </p:nvGraphicFramePr>
        <p:xfrm>
          <a:off x="469066" y="2085835"/>
          <a:ext cx="3000000" cy="3000000"/>
        </p:xfrm>
        <a:graphic>
          <a:graphicData uri="http://schemas.openxmlformats.org/drawingml/2006/table">
            <a:tbl>
              <a:tblPr>
                <a:noFill/>
                <a:tableStyleId>{E48130E4-3B22-43C6-95A9-2BB997A49455}</a:tableStyleId>
              </a:tblPr>
              <a:tblGrid>
                <a:gridCol w="2266400"/>
                <a:gridCol w="1662050"/>
                <a:gridCol w="2905850"/>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3: </a:t>
                      </a:r>
                      <a:r>
                        <a:rPr lang="en" sz="1200">
                          <a:solidFill>
                            <a:srgbClr val="242424"/>
                          </a:solidFill>
                          <a:highlight>
                            <a:srgbClr val="F6F6F6"/>
                          </a:highlight>
                          <a:latin typeface="Halant"/>
                          <a:ea typeface="Halant"/>
                          <a:cs typeface="Halant"/>
                          <a:sym typeface="Halant"/>
                        </a:rPr>
                        <a:t>Sage, Sons &amp; Co. </a:t>
                      </a:r>
                      <a:r>
                        <a:rPr lang="en" sz="1200">
                          <a:solidFill>
                            <a:srgbClr val="242424"/>
                          </a:solidFill>
                          <a:latin typeface="Halant"/>
                          <a:ea typeface="Halant"/>
                          <a:cs typeface="Halant"/>
                          <a:sym typeface="Halant"/>
                        </a:rPr>
                        <a:t>View of the first American Railway Train</a:t>
                      </a:r>
                      <a:r>
                        <a:rPr lang="en" sz="1200">
                          <a:solidFill>
                            <a:srgbClr val="242424"/>
                          </a:solidFill>
                          <a:highlight>
                            <a:srgbClr val="F6F6F6"/>
                          </a:highlight>
                          <a:latin typeface="Halant"/>
                          <a:ea typeface="Halant"/>
                          <a:cs typeface="Halant"/>
                          <a:sym typeface="Halant"/>
                        </a:rPr>
                        <a:t>, 1832, Buffalo, N.Y., Photograph, Library of Congress.  </a:t>
                      </a:r>
                      <a:r>
                        <a:rPr lang="en" sz="1200" u="sng">
                          <a:solidFill>
                            <a:schemeClr val="hlink"/>
                          </a:solidFill>
                          <a:highlight>
                            <a:srgbClr val="F6F6F6"/>
                          </a:highlight>
                          <a:latin typeface="Halant"/>
                          <a:ea typeface="Halant"/>
                          <a:cs typeface="Halant"/>
                          <a:sym typeface="Halant"/>
                          <a:hlinkClick r:id="rId5"/>
                        </a:rPr>
                        <a:t>https://www.loc.gov/item/2018646930/</a:t>
                      </a:r>
                      <a:endParaRPr sz="1200">
                        <a:solidFill>
                          <a:srgbClr val="242424"/>
                        </a:solidFill>
                        <a:highlight>
                          <a:srgbClr val="F6F6F6"/>
                        </a:highlight>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Description: </a:t>
                      </a:r>
                      <a:r>
                        <a:rPr lang="en" sz="1200">
                          <a:solidFill>
                            <a:schemeClr val="dk1"/>
                          </a:solidFill>
                          <a:latin typeface="Inter"/>
                          <a:ea typeface="Inter"/>
                          <a:cs typeface="Inter"/>
                          <a:sym typeface="Inter"/>
                        </a:rPr>
                        <a:t>The "View of the first American Railway Train, 1832" is a photograph that shows one of the first trains used on an American railroad. This train traveled in Buffalo, New York and was part of the early development of railroads in the United States. The photo captures a historic moment in the 19th century, showing how railroads began changing transportation, helping people and goods travel faster than ever before. This image helps us understand how railroads helped shape America's growth and connect cities, especially as new technologies started to change the way people lived and worked.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86" name="Google Shape;86;p15"/>
          <p:cNvPicPr preferRelativeResize="0"/>
          <p:nvPr/>
        </p:nvPicPr>
        <p:blipFill>
          <a:blip r:embed="rId6">
            <a:alphaModFix/>
          </a:blip>
          <a:stretch>
            <a:fillRect/>
          </a:stretch>
        </p:blipFill>
        <p:spPr>
          <a:xfrm>
            <a:off x="1005838" y="2800848"/>
            <a:ext cx="5760727" cy="3660899"/>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0" name="Shape 90"/>
        <p:cNvGrpSpPr/>
        <p:nvPr/>
      </p:nvGrpSpPr>
      <p:grpSpPr>
        <a:xfrm>
          <a:off x="0" y="0"/>
          <a:ext cx="0" cy="0"/>
          <a:chOff x="0" y="0"/>
          <a:chExt cx="0" cy="0"/>
        </a:xfrm>
      </p:grpSpPr>
      <p:sp>
        <p:nvSpPr>
          <p:cNvPr id="91" name="Google Shape;91;p1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Technological Innovations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92" name="Google Shape;92;p16"/>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93" name="Google Shape;93;p16"/>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94" name="Google Shape;94;p16"/>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95" name="Google Shape;95;p16"/>
          <p:cNvGraphicFramePr/>
          <p:nvPr/>
        </p:nvGraphicFramePr>
        <p:xfrm>
          <a:off x="469041" y="2085835"/>
          <a:ext cx="3000000" cy="3000000"/>
        </p:xfrm>
        <a:graphic>
          <a:graphicData uri="http://schemas.openxmlformats.org/drawingml/2006/table">
            <a:tbl>
              <a:tblPr>
                <a:noFill/>
                <a:tableStyleId>{E48130E4-3B22-43C6-95A9-2BB997A49455}</a:tableStyleId>
              </a:tblPr>
              <a:tblGrid>
                <a:gridCol w="2266425"/>
                <a:gridCol w="1662050"/>
                <a:gridCol w="2905850"/>
              </a:tblGrid>
              <a:tr h="49430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4: Edward W. Stevens, “Technology, Literacy, and Early Industrial Expansion in the United States,” </a:t>
                      </a:r>
                      <a:r>
                        <a:rPr i="1" lang="en" sz="1200">
                          <a:solidFill>
                            <a:schemeClr val="dk1"/>
                          </a:solidFill>
                          <a:latin typeface="Halant"/>
                          <a:ea typeface="Halant"/>
                          <a:cs typeface="Halant"/>
                          <a:sym typeface="Halant"/>
                        </a:rPr>
                        <a:t>History of Education Quarterly </a:t>
                      </a:r>
                      <a:r>
                        <a:rPr lang="en" sz="1200">
                          <a:solidFill>
                            <a:schemeClr val="dk1"/>
                          </a:solidFill>
                          <a:latin typeface="Halant"/>
                          <a:ea typeface="Halant"/>
                          <a:cs typeface="Halant"/>
                          <a:sym typeface="Halant"/>
                        </a:rPr>
                        <a:t>30, no. 4, 1990, JSTOR.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22390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transition </a:t>
                      </a:r>
                      <a:r>
                        <a:rPr lang="en" sz="1200">
                          <a:solidFill>
                            <a:schemeClr val="dk1"/>
                          </a:solidFill>
                          <a:latin typeface="Inter"/>
                          <a:ea typeface="Inter"/>
                          <a:cs typeface="Inter"/>
                          <a:sym typeface="Inter"/>
                        </a:rPr>
                        <a:t>from skill-in-the-hand to skill-in-the-machine, from artisanship to mass production, took place over several generations and was the crucible within which technical literacy was forged. Both the substance and method of technical learning were guided by several basic characteristics of the emerging industrial economy in the United States.</a:t>
                      </a:r>
                      <a:endParaRPr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rPr lang="en" sz="1200">
                          <a:solidFill>
                            <a:schemeClr val="dk1"/>
                          </a:solidFill>
                          <a:latin typeface="Inter"/>
                          <a:ea typeface="Inter"/>
                          <a:cs typeface="Inter"/>
                          <a:sym typeface="Inter"/>
                        </a:rPr>
                        <a:t>First, American mechanization, particularly in textile manufacturing, was a response to a “severe shortage of unskilled labor” which, in turn, necessitated labor-saving devices. In textile manufacturing, for example, vertical integration (“either the elimination of an operation or the mechanical continuity of two consecutive operations”) facilitated the movement toward high speed power looming and changed the skills needed by operatives. . . In turn, the demand for expert machinists increased, and the management of quality was tightened.</a:t>
                      </a:r>
                      <a:endParaRPr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rPr lang="en" sz="1200">
                          <a:solidFill>
                            <a:schemeClr val="dk1"/>
                          </a:solidFill>
                          <a:latin typeface="Inter"/>
                          <a:ea typeface="Inter"/>
                          <a:cs typeface="Inter"/>
                          <a:sym typeface="Inter"/>
                        </a:rPr>
                        <a:t>Second, the concepts of interchangeability and uniformity that underlay the “American system” relied on sophisticated gauge techniques, automatic stop-motion mechanisms, variable speed control, and advanced cutting tools. As greater precision was required, technology was “embodied” in the machine, i.e., the logic of technical knowledge was “literally embodied in the device or machine itself.” As high speed production processes increased, it became imperative for entrepreneurs to seek out machinists and technical experts with good managerial skills to oversee production.</a:t>
                      </a:r>
                      <a:endParaRPr sz="1200">
                        <a:solidFill>
                          <a:schemeClr val="dk1"/>
                        </a:solidFill>
                        <a:latin typeface="Inter"/>
                        <a:ea typeface="Inter"/>
                        <a:cs typeface="Inter"/>
                        <a:sym typeface="Inter"/>
                      </a:endParaRPr>
                    </a:p>
                    <a:p>
                      <a:pPr indent="0" lvl="0" marL="0" rtl="0" algn="l">
                        <a:lnSpc>
                          <a:spcPct val="100000"/>
                        </a:lnSpc>
                        <a:spcBef>
                          <a:spcPts val="1400"/>
                        </a:spcBef>
                        <a:spcAft>
                          <a:spcPts val="1400"/>
                        </a:spcAft>
                        <a:buClr>
                          <a:schemeClr val="dk1"/>
                        </a:buClr>
                        <a:buSzPts val="1100"/>
                        <a:buFont typeface="Arial"/>
                        <a:buNone/>
                      </a:pPr>
                      <a:r>
                        <a:rPr lang="en" sz="1200">
                          <a:solidFill>
                            <a:schemeClr val="dk1"/>
                          </a:solidFill>
                          <a:latin typeface="Inter"/>
                          <a:ea typeface="Inter"/>
                          <a:cs typeface="Inter"/>
                          <a:sym typeface="Inter"/>
                        </a:rPr>
                        <a:t>Finally, the “pace of industrialization,” as Rosenberg observes, was, “ in large measure, determined by the speed with which technical knowledge was diffused from its point of origin to other sectors of the economy where such knowledge had useful applications.” While machines were produced “by their ultimate users on an ad hoc basis” in 1820, between 1840 and 1880s manufacturers began to share their solution to common machine-making problems.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964925">
                <a:tc gridSpan="3" vMerge="1"/>
                <a:tc hMerge="1" vMerge="1"/>
                <a:tc hMerge="1" vMerge="1"/>
              </a:tr>
            </a:tbl>
          </a:graphicData>
        </a:graphic>
      </p:graphicFrame>
      <p:pic>
        <p:nvPicPr>
          <p:cNvPr id="96" name="Google Shape;96;p16"/>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97" name="Google Shape;97;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8" name="Google Shape;98;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2" name="Shape 102"/>
        <p:cNvGrpSpPr/>
        <p:nvPr/>
      </p:nvGrpSpPr>
      <p:grpSpPr>
        <a:xfrm>
          <a:off x="0" y="0"/>
          <a:ext cx="0" cy="0"/>
          <a:chOff x="0" y="0"/>
          <a:chExt cx="0" cy="0"/>
        </a:xfrm>
      </p:grpSpPr>
      <p:sp>
        <p:nvSpPr>
          <p:cNvPr id="103" name="Google Shape;103;p17"/>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Technological Innovations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04" name="Google Shape;104;p17"/>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05" name="Google Shape;105;p17"/>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106" name="Google Shape;106;p17"/>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07" name="Google Shape;107;p17"/>
          <p:cNvGraphicFramePr/>
          <p:nvPr/>
        </p:nvGraphicFramePr>
        <p:xfrm>
          <a:off x="469041" y="2009635"/>
          <a:ext cx="3000000" cy="3000000"/>
        </p:xfrm>
        <a:graphic>
          <a:graphicData uri="http://schemas.openxmlformats.org/drawingml/2006/table">
            <a:tbl>
              <a:tblPr>
                <a:noFill/>
                <a:tableStyleId>{E48130E4-3B22-43C6-95A9-2BB997A49455}</a:tableStyleId>
              </a:tblPr>
              <a:tblGrid>
                <a:gridCol w="2266425"/>
                <a:gridCol w="1662050"/>
                <a:gridCol w="2905850"/>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5: Gene Dattel, “When Cotton Was King,” </a:t>
                      </a:r>
                      <a:r>
                        <a:rPr i="1" lang="en" sz="1200">
                          <a:solidFill>
                            <a:schemeClr val="dk1"/>
                          </a:solidFill>
                          <a:latin typeface="Halant"/>
                          <a:ea typeface="Halant"/>
                          <a:cs typeface="Halant"/>
                          <a:sym typeface="Halant"/>
                        </a:rPr>
                        <a:t>New York Times, </a:t>
                      </a:r>
                      <a:r>
                        <a:rPr lang="en" sz="1200">
                          <a:solidFill>
                            <a:schemeClr val="dk1"/>
                          </a:solidFill>
                          <a:latin typeface="Halant"/>
                          <a:ea typeface="Halant"/>
                          <a:cs typeface="Halant"/>
                          <a:sym typeface="Halant"/>
                        </a:rPr>
                        <a:t>2011.</a:t>
                      </a:r>
                      <a:endParaRPr sz="1200">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1787, there was virtually no cotton grown in America. Two things, however, quickly changed that. Eli Whitney’s cotton gin allowed cotton production to go from a process limited by manual labor to an industrial machine, allowing a person to “clean” 50 pounds, rather than one pound, of cotton a day. And of course, the cotton gin didn’t remove manual labor from the process; it just shifted it. In fact, this labor-saving device extended slavery by creating a labor shortage in the cotton fields.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mass production of cotton was accompanied by a dramatic 90 percent drop in the price of a cotton textile garment. This in turn led to a consumer revolution whose raw material was slave-produced cotton – 80 percent of which was produced in the South. As a result, American cotton production exploded from almost nothing in 1787 to over 4.5 million bales, at 500 lbs. a bale, by 1860. On the eve of the war, cotton comprised almost 60 percent of America’s exports.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08" name="Google Shape;108;p1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09" name="Google Shape;109;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0" name="Google Shape;110;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4" name="Shape 114"/>
        <p:cNvGrpSpPr/>
        <p:nvPr/>
      </p:nvGrpSpPr>
      <p:grpSpPr>
        <a:xfrm>
          <a:off x="0" y="0"/>
          <a:ext cx="0" cy="0"/>
          <a:chOff x="0" y="0"/>
          <a:chExt cx="0" cy="0"/>
        </a:xfrm>
      </p:grpSpPr>
      <p:sp>
        <p:nvSpPr>
          <p:cNvPr id="115" name="Google Shape;115;p1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Technological Innovations -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16" name="Google Shape;116;p18"/>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17" name="Google Shape;117;p18"/>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sp>
        <p:nvSpPr>
          <p:cNvPr id="118" name="Google Shape;118;p18"/>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19" name="Google Shape;119;p18"/>
          <p:cNvGraphicFramePr/>
          <p:nvPr/>
        </p:nvGraphicFramePr>
        <p:xfrm>
          <a:off x="469041" y="2009635"/>
          <a:ext cx="3000000" cy="3000000"/>
        </p:xfrm>
        <a:graphic>
          <a:graphicData uri="http://schemas.openxmlformats.org/drawingml/2006/table">
            <a:tbl>
              <a:tblPr>
                <a:noFill/>
                <a:tableStyleId>{E48130E4-3B22-43C6-95A9-2BB997A49455}</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Oliver Evans, </a:t>
                      </a:r>
                      <a:r>
                        <a:rPr b="1" i="1" lang="en" sz="1200">
                          <a:solidFill>
                            <a:schemeClr val="dk1"/>
                          </a:solidFill>
                          <a:latin typeface="Inter"/>
                          <a:ea typeface="Inter"/>
                          <a:cs typeface="Inter"/>
                          <a:sym typeface="Inter"/>
                        </a:rPr>
                        <a:t>The Young Mill-Wright and Miller’s Guide</a:t>
                      </a:r>
                      <a:r>
                        <a:rPr b="1" lang="en" sz="1200">
                          <a:solidFill>
                            <a:schemeClr val="dk1"/>
                          </a:solidFill>
                          <a:latin typeface="Inter"/>
                          <a:ea typeface="Inter"/>
                          <a:cs typeface="Inter"/>
                          <a:sym typeface="Inter"/>
                        </a:rPr>
                        <a:t>, 1795.</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problem did Oliver Evans want to fix in flour mills?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his new machines help?</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a:t>
                      </a:r>
                      <a:r>
                        <a:rPr b="1" i="1" lang="en" sz="1200">
                          <a:solidFill>
                            <a:schemeClr val="dk1"/>
                          </a:solidFill>
                          <a:latin typeface="Inter"/>
                          <a:ea typeface="Inter"/>
                          <a:cs typeface="Inter"/>
                          <a:sym typeface="Inter"/>
                        </a:rPr>
                        <a:t>The Whig Standard</a:t>
                      </a:r>
                      <a:r>
                        <a:rPr b="1" lang="en" sz="1200">
                          <a:solidFill>
                            <a:schemeClr val="dk1"/>
                          </a:solidFill>
                          <a:latin typeface="Inter"/>
                          <a:ea typeface="Inter"/>
                          <a:cs typeface="Inter"/>
                          <a:sym typeface="Inter"/>
                        </a:rPr>
                        <a:t>, “Morse’s Telegraph,” May 28, 1844.</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people think the telegraph was important?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a:t>
                      </a:r>
                      <a:r>
                        <a:rPr b="1" lang="en" sz="1200">
                          <a:solidFill>
                            <a:srgbClr val="242424"/>
                          </a:solidFill>
                          <a:latin typeface="Inter"/>
                          <a:ea typeface="Inter"/>
                          <a:cs typeface="Inter"/>
                          <a:sym typeface="Inter"/>
                        </a:rPr>
                        <a:t>View of the first American Railway Train</a:t>
                      </a:r>
                      <a:r>
                        <a:rPr b="1" lang="en" sz="1200">
                          <a:solidFill>
                            <a:srgbClr val="242424"/>
                          </a:solidFill>
                          <a:highlight>
                            <a:srgbClr val="F6F6F6"/>
                          </a:highlight>
                          <a:latin typeface="Inter"/>
                          <a:ea typeface="Inter"/>
                          <a:cs typeface="Inter"/>
                          <a:sym typeface="Inter"/>
                        </a:rPr>
                        <a:t>, 1832, Photograph. </a:t>
                      </a:r>
                      <a:endParaRPr b="1" sz="1200">
                        <a:solidFill>
                          <a:srgbClr val="242424"/>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rgbClr val="242424"/>
                          </a:solidFill>
                          <a:highlight>
                            <a:srgbClr val="F6F6F6"/>
                          </a:highlight>
                          <a:latin typeface="Inter"/>
                          <a:ea typeface="Inter"/>
                          <a:cs typeface="Inter"/>
                          <a:sym typeface="Inter"/>
                        </a:rPr>
                        <a:t>Based on the image, how did the first railway cars present monumental change to American society?</a:t>
                      </a:r>
                      <a:endParaRPr sz="1200">
                        <a:solidFill>
                          <a:srgbClr val="242424"/>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Edward W. Stevens, “Technology, Literacy, and Early Industrial Expansion in the United States,” 1990.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factories in the U.S. start using more machines?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this change the kind of workers factories needed?</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Gene Dattel, “When Cotton Was King,” </a:t>
                      </a:r>
                      <a:r>
                        <a:rPr b="1" i="1" lang="en" sz="1200">
                          <a:solidFill>
                            <a:schemeClr val="dk1"/>
                          </a:solidFill>
                          <a:latin typeface="Inter"/>
                          <a:ea typeface="Inter"/>
                          <a:cs typeface="Inter"/>
                          <a:sym typeface="Inter"/>
                        </a:rPr>
                        <a:t>New York Times, </a:t>
                      </a:r>
                      <a:r>
                        <a:rPr b="1" lang="en" sz="1200">
                          <a:solidFill>
                            <a:schemeClr val="dk1"/>
                          </a:solidFill>
                          <a:latin typeface="Inter"/>
                          <a:ea typeface="Inter"/>
                          <a:cs typeface="Inter"/>
                          <a:sym typeface="Inter"/>
                        </a:rPr>
                        <a:t>2011.</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cotton gin change cotton production?</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effect did the cotton gin have on slavery?</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20" name="Google Shape;120;p18"/>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21" name="Google Shape;121;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2" name="Google Shape;122;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6" name="Shape 126"/>
        <p:cNvGrpSpPr/>
        <p:nvPr/>
      </p:nvGrpSpPr>
      <p:grpSpPr>
        <a:xfrm>
          <a:off x="0" y="0"/>
          <a:ext cx="0" cy="0"/>
          <a:chOff x="0" y="0"/>
          <a:chExt cx="0" cy="0"/>
        </a:xfrm>
      </p:grpSpPr>
      <p:sp>
        <p:nvSpPr>
          <p:cNvPr id="127" name="Google Shape;127;p19"/>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Technological Innovations -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28" name="Google Shape;128;p19"/>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29" name="Google Shape;129;p19"/>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sp>
        <p:nvSpPr>
          <p:cNvPr id="130" name="Google Shape;130;p19"/>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31" name="Google Shape;131;p19"/>
          <p:cNvGraphicFramePr/>
          <p:nvPr/>
        </p:nvGraphicFramePr>
        <p:xfrm>
          <a:off x="469041" y="2009635"/>
          <a:ext cx="3000000" cy="3000000"/>
        </p:xfrm>
        <a:graphic>
          <a:graphicData uri="http://schemas.openxmlformats.org/drawingml/2006/table">
            <a:tbl>
              <a:tblPr>
                <a:noFill/>
                <a:tableStyleId>{E48130E4-3B22-43C6-95A9-2BB997A49455}</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Oliver Evans, </a:t>
                      </a:r>
                      <a:r>
                        <a:rPr b="1" i="1" lang="en" sz="1200">
                          <a:solidFill>
                            <a:schemeClr val="dk1"/>
                          </a:solidFill>
                          <a:latin typeface="Inter"/>
                          <a:ea typeface="Inter"/>
                          <a:cs typeface="Inter"/>
                          <a:sym typeface="Inter"/>
                        </a:rPr>
                        <a:t>The Young Mill-Wright and Miller’s Guide</a:t>
                      </a:r>
                      <a:r>
                        <a:rPr b="1" lang="en" sz="1200">
                          <a:solidFill>
                            <a:schemeClr val="dk1"/>
                          </a:solidFill>
                          <a:latin typeface="Inter"/>
                          <a:ea typeface="Inter"/>
                          <a:cs typeface="Inter"/>
                          <a:sym typeface="Inter"/>
                        </a:rPr>
                        <a:t>, 1795.</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problem did Oliver Evans want to fix in flour mills?</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He wanted to reduce the hard manual labor of carrying grain and flour from one part of the mill to another.</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his new machines help?</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They used belts and elevators to move the grain automatically, saving time and making the work easier and faster.</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a:t>
                      </a:r>
                      <a:r>
                        <a:rPr b="1" i="1" lang="en" sz="1200">
                          <a:solidFill>
                            <a:schemeClr val="dk1"/>
                          </a:solidFill>
                          <a:latin typeface="Inter"/>
                          <a:ea typeface="Inter"/>
                          <a:cs typeface="Inter"/>
                          <a:sym typeface="Inter"/>
                        </a:rPr>
                        <a:t>The Whig Standard</a:t>
                      </a:r>
                      <a:r>
                        <a:rPr b="1" lang="en" sz="1200">
                          <a:solidFill>
                            <a:schemeClr val="dk1"/>
                          </a:solidFill>
                          <a:latin typeface="Inter"/>
                          <a:ea typeface="Inter"/>
                          <a:cs typeface="Inter"/>
                          <a:sym typeface="Inter"/>
                        </a:rPr>
                        <a:t>, “Morse’s Telegraph,” May 28, 1844.</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people think the telegraph was important?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telegraph could send news and information almost instantly, which was much faster than sending letters by train or horse.</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a:t>
                      </a:r>
                      <a:r>
                        <a:rPr b="1" lang="en" sz="1200">
                          <a:solidFill>
                            <a:srgbClr val="242424"/>
                          </a:solidFill>
                          <a:latin typeface="Inter"/>
                          <a:ea typeface="Inter"/>
                          <a:cs typeface="Inter"/>
                          <a:sym typeface="Inter"/>
                        </a:rPr>
                        <a:t>View of the first American Railway Train</a:t>
                      </a:r>
                      <a:r>
                        <a:rPr b="1" lang="en" sz="1200">
                          <a:solidFill>
                            <a:srgbClr val="242424"/>
                          </a:solidFill>
                          <a:highlight>
                            <a:srgbClr val="F6F6F6"/>
                          </a:highlight>
                          <a:latin typeface="Inter"/>
                          <a:ea typeface="Inter"/>
                          <a:cs typeface="Inter"/>
                          <a:sym typeface="Inter"/>
                        </a:rPr>
                        <a:t>, 1832, Photograph. </a:t>
                      </a:r>
                      <a:endParaRPr b="1" sz="1200">
                        <a:solidFill>
                          <a:srgbClr val="242424"/>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rgbClr val="242424"/>
                          </a:solidFill>
                          <a:highlight>
                            <a:srgbClr val="F6F6F6"/>
                          </a:highlight>
                          <a:latin typeface="Inter"/>
                          <a:ea typeface="Inter"/>
                          <a:cs typeface="Inter"/>
                          <a:sym typeface="Inter"/>
                        </a:rPr>
                        <a:t>Based on the image, how did the first railway cars present monumental change to American society?</a:t>
                      </a:r>
                      <a:endParaRPr sz="1200">
                        <a:solidFill>
                          <a:srgbClr val="242424"/>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rgbClr val="E95C3D"/>
                          </a:solidFill>
                          <a:highlight>
                            <a:srgbClr val="F6F6F6"/>
                          </a:highlight>
                          <a:latin typeface="Inter"/>
                          <a:ea typeface="Inter"/>
                          <a:cs typeface="Inter"/>
                          <a:sym typeface="Inter"/>
                        </a:rPr>
                        <a:t>People and goods would be able to be transported around the country at a much faster rate and comfortable manner than with previous modes of land transportation.</a:t>
                      </a:r>
                      <a:endParaRPr b="1" sz="1200">
                        <a:solidFill>
                          <a:srgbClr val="E95C3D"/>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Edward W. Stevens, “Technology, Literacy, and Early Industrial Expansion in the United States,” 1990.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factories in the U.S. start using more machines?</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There weren’t enough workers, so they used machines to do the work faster and with fewer people.</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this change the kind of workers factories needed?</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Factories needed people who could build and take care of machines, not just people who worked with their hands.</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Gene Dattel, “When Cotton Was King,” </a:t>
                      </a:r>
                      <a:r>
                        <a:rPr b="1" i="1" lang="en" sz="1200">
                          <a:solidFill>
                            <a:schemeClr val="dk1"/>
                          </a:solidFill>
                          <a:latin typeface="Inter"/>
                          <a:ea typeface="Inter"/>
                          <a:cs typeface="Inter"/>
                          <a:sym typeface="Inter"/>
                        </a:rPr>
                        <a:t>New York Times, </a:t>
                      </a:r>
                      <a:r>
                        <a:rPr b="1" lang="en" sz="1200">
                          <a:solidFill>
                            <a:schemeClr val="dk1"/>
                          </a:solidFill>
                          <a:latin typeface="Inter"/>
                          <a:ea typeface="Inter"/>
                          <a:cs typeface="Inter"/>
                          <a:sym typeface="Inter"/>
                        </a:rPr>
                        <a:t>2011.</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cotton gin change cotton production?</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The cotton gin made cleaning cotton much faster—one person could clean 50 pounds a day instead of just one.</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effect did the cotton gin have on slavery?</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Even though it was a machine, it actually increased slavery because more workers were needed to pick cotton in the fields.</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32" name="Google Shape;132;p1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3" name="Google Shape;133;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4" name="Google Shape;134;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8" name="Shape 138"/>
        <p:cNvGrpSpPr/>
        <p:nvPr/>
      </p:nvGrpSpPr>
      <p:grpSpPr>
        <a:xfrm>
          <a:off x="0" y="0"/>
          <a:ext cx="0" cy="0"/>
          <a:chOff x="0" y="0"/>
          <a:chExt cx="0" cy="0"/>
        </a:xfrm>
      </p:grpSpPr>
      <p:sp>
        <p:nvSpPr>
          <p:cNvPr id="139" name="Google Shape;139;p20"/>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140" name="Google Shape;140;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41" name="Google Shape;141;p20"/>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42" name="Google Shape;142;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3" name="Google Shape;143;p20"/>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44" name="Google Shape;144;p20"/>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Technological Innovations, Transportation &amp; Infrastructure, or Growing Labor Force.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145" name="Google Shape;145;p20"/>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the First Industrial Revolution in the United States</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146" name="Google Shape;146;p20"/>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100">
                <a:latin typeface="Inter"/>
                <a:ea typeface="Inter"/>
                <a:cs typeface="Inter"/>
                <a:sym typeface="Inter"/>
              </a:rPr>
              <a:t>A significant cause of the First Industrial Revolution was</a:t>
            </a:r>
            <a:endParaRPr b="1" sz="1100">
              <a:latin typeface="Inter"/>
              <a:ea typeface="Inter"/>
              <a:cs typeface="Inter"/>
              <a:sym typeface="Inter"/>
            </a:endParaRPr>
          </a:p>
          <a:p>
            <a:pPr indent="0" lvl="0" marL="0" rtl="0" algn="ctr">
              <a:lnSpc>
                <a:spcPct val="200000"/>
              </a:lnSpc>
              <a:spcBef>
                <a:spcPts val="0"/>
              </a:spcBef>
              <a:spcAft>
                <a:spcPts val="0"/>
              </a:spcAft>
              <a:buNone/>
            </a:pPr>
            <a:r>
              <a:t/>
            </a:r>
            <a:endParaRPr b="1" sz="1200">
              <a:latin typeface="Inter"/>
              <a:ea typeface="Inter"/>
              <a:cs typeface="Inter"/>
              <a:sym typeface="Inter"/>
            </a:endParaRPr>
          </a:p>
        </p:txBody>
      </p:sp>
      <p:pic>
        <p:nvPicPr>
          <p:cNvPr id="147" name="Google Shape;147;p20"/>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148" name="Google Shape;148;p20"/>
          <p:cNvGraphicFramePr/>
          <p:nvPr/>
        </p:nvGraphicFramePr>
        <p:xfrm>
          <a:off x="469250" y="4116400"/>
          <a:ext cx="3000000" cy="3000000"/>
        </p:xfrm>
        <a:graphic>
          <a:graphicData uri="http://schemas.openxmlformats.org/drawingml/2006/table">
            <a:tbl>
              <a:tblPr>
                <a:noFill/>
                <a:tableStyleId>{BC16C4F1-D910-45D6-9FD3-5CDBF5F58402}</a:tableStyleId>
              </a:tblPr>
              <a:tblGrid>
                <a:gridCol w="3417150"/>
                <a:gridCol w="3417150"/>
              </a:tblGrid>
              <a:tr h="4290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389700">
                <a:tc>
                  <a:txBody>
                    <a:bodyPr/>
                    <a:lstStyle/>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800">
                        <a:solidFill>
                          <a:srgbClr val="E95C3D"/>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Source: </a:t>
                      </a:r>
                      <a:endParaRPr b="1" sz="900">
                        <a:solidFill>
                          <a:srgbClr val="E95C3D"/>
                        </a:solidFill>
                        <a:latin typeface="Inter"/>
                        <a:ea typeface="Inter"/>
                        <a:cs typeface="Inter"/>
                        <a:sym typeface="Inter"/>
                      </a:endParaRPr>
                    </a:p>
                  </a:txBody>
                  <a:tcPr marT="91425" marB="91425" marR="91425" marL="91425"/>
                </a:tc>
              </a:tr>
              <a:tr h="10005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149" name="Google Shape;149;p20"/>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0" name="Google Shape;150;p20"/>
          <p:cNvSpPr txBox="1"/>
          <p:nvPr/>
        </p:nvSpPr>
        <p:spPr>
          <a:xfrm>
            <a:off x="469050" y="69356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800">
              <a:solidFill>
                <a:srgbClr val="E95C3D"/>
              </a:solidFill>
              <a:latin typeface="Inter"/>
              <a:ea typeface="Inter"/>
              <a:cs typeface="Inter"/>
              <a:sym typeface="Inter"/>
            </a:endParaRPr>
          </a:p>
        </p:txBody>
      </p:sp>
      <p:sp>
        <p:nvSpPr>
          <p:cNvPr id="151" name="Google Shape;151;p20"/>
          <p:cNvSpPr txBox="1"/>
          <p:nvPr/>
        </p:nvSpPr>
        <p:spPr>
          <a:xfrm>
            <a:off x="469050" y="82133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rgbClr val="E95C3D"/>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5" name="Shape 155"/>
        <p:cNvGrpSpPr/>
        <p:nvPr/>
      </p:nvGrpSpPr>
      <p:grpSpPr>
        <a:xfrm>
          <a:off x="0" y="0"/>
          <a:ext cx="0" cy="0"/>
          <a:chOff x="0" y="0"/>
          <a:chExt cx="0" cy="0"/>
        </a:xfrm>
      </p:grpSpPr>
      <p:sp>
        <p:nvSpPr>
          <p:cNvPr id="156" name="Google Shape;156;p21"/>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157" name="Google Shape;157;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58" name="Google Shape;158;p21"/>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59" name="Google Shape;159;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60" name="Google Shape;160;p21"/>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61" name="Google Shape;161;p21"/>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Technological Innovations, Transportation &amp; Infrastructure, or Growing Labor Force.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162" name="Google Shape;162;p21"/>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the First Industrial Revolution in the United States</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163" name="Google Shape;163;p21"/>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100">
                <a:latin typeface="Inter"/>
                <a:ea typeface="Inter"/>
                <a:cs typeface="Inter"/>
                <a:sym typeface="Inter"/>
              </a:rPr>
              <a:t>A significant cause of the First Industrial Revolution was</a:t>
            </a:r>
            <a:endParaRPr b="1" sz="1100">
              <a:latin typeface="Inter"/>
              <a:ea typeface="Inter"/>
              <a:cs typeface="Inter"/>
              <a:sym typeface="Inter"/>
            </a:endParaRPr>
          </a:p>
          <a:p>
            <a:pPr indent="0" lvl="0" marL="0" rtl="0" algn="ctr">
              <a:lnSpc>
                <a:spcPct val="200000"/>
              </a:lnSpc>
              <a:spcBef>
                <a:spcPts val="0"/>
              </a:spcBef>
              <a:spcAft>
                <a:spcPts val="0"/>
              </a:spcAft>
              <a:buNone/>
            </a:pPr>
            <a:r>
              <a:rPr b="1" lang="en" sz="1100">
                <a:solidFill>
                  <a:srgbClr val="E95C3D"/>
                </a:solidFill>
                <a:latin typeface="Inter"/>
                <a:ea typeface="Inter"/>
                <a:cs typeface="Inter"/>
                <a:sym typeface="Inter"/>
              </a:rPr>
              <a:t>Technological Innovations</a:t>
            </a:r>
            <a:endParaRPr b="1" sz="1100">
              <a:solidFill>
                <a:srgbClr val="E95C3D"/>
              </a:solidFill>
              <a:latin typeface="Inter"/>
              <a:ea typeface="Inter"/>
              <a:cs typeface="Inter"/>
              <a:sym typeface="Inter"/>
            </a:endParaRPr>
          </a:p>
        </p:txBody>
      </p:sp>
      <p:pic>
        <p:nvPicPr>
          <p:cNvPr id="164" name="Google Shape;164;p21"/>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165" name="Google Shape;165;p21"/>
          <p:cNvGraphicFramePr/>
          <p:nvPr/>
        </p:nvGraphicFramePr>
        <p:xfrm>
          <a:off x="469250" y="4116400"/>
          <a:ext cx="3000000" cy="3000000"/>
        </p:xfrm>
        <a:graphic>
          <a:graphicData uri="http://schemas.openxmlformats.org/drawingml/2006/table">
            <a:tbl>
              <a:tblPr>
                <a:noFill/>
                <a:tableStyleId>{BC16C4F1-D910-45D6-9FD3-5CDBF5F58402}</a:tableStyleId>
              </a:tblPr>
              <a:tblGrid>
                <a:gridCol w="3417150"/>
                <a:gridCol w="3417150"/>
              </a:tblGrid>
              <a:tr h="4290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389700">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The image depicts the view of the first American railway train. In each train car, 6-7 passengers are able to fit for transportation. </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Source:</a:t>
                      </a:r>
                      <a:r>
                        <a:rPr b="1" lang="en" sz="1000">
                          <a:solidFill>
                            <a:srgbClr val="E95C3D"/>
                          </a:solidFill>
                          <a:latin typeface="Inter"/>
                          <a:ea typeface="Inter"/>
                          <a:cs typeface="Inter"/>
                          <a:sym typeface="Inter"/>
                        </a:rPr>
                        <a:t>View of the First American Railway, 1832.</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This source discusses the significance of Eli Whitney’s cotton gin invention. Although manual labor was not removed from the process, it did allow the process to be quicker.</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Source: </a:t>
                      </a:r>
                      <a:r>
                        <a:rPr b="1" lang="en" sz="1000">
                          <a:solidFill>
                            <a:srgbClr val="E95C3D"/>
                          </a:solidFill>
                          <a:latin typeface="Inter"/>
                          <a:ea typeface="Inter"/>
                          <a:cs typeface="Inter"/>
                          <a:sym typeface="Inter"/>
                        </a:rPr>
                        <a:t>Dattell, “When Cotton Was King.”</a:t>
                      </a:r>
                      <a:endParaRPr b="1" sz="1000">
                        <a:solidFill>
                          <a:srgbClr val="E95C3D"/>
                        </a:solidFill>
                        <a:latin typeface="Inter"/>
                        <a:ea typeface="Inter"/>
                        <a:cs typeface="Inter"/>
                        <a:sym typeface="Inter"/>
                      </a:endParaRPr>
                    </a:p>
                  </a:txBody>
                  <a:tcPr marT="91425" marB="91425" marR="91425" marL="91425"/>
                </a:tc>
              </a:tr>
              <a:tr h="1000500">
                <a:tc>
                  <a:txBody>
                    <a:bodyPr/>
                    <a:lstStyle/>
                    <a:p>
                      <a:pPr indent="0" lvl="0" marL="0" rtl="0" algn="l">
                        <a:spcBef>
                          <a:spcPts val="0"/>
                        </a:spcBef>
                        <a:spcAft>
                          <a:spcPts val="0"/>
                        </a:spcAft>
                        <a:buNone/>
                      </a:pPr>
                      <a:r>
                        <a:rPr lang="en" sz="1000">
                          <a:latin typeface="Inter"/>
                          <a:ea typeface="Inter"/>
                          <a:cs typeface="Inter"/>
                          <a:sym typeface="Inter"/>
                        </a:rPr>
                        <a:t>How does this source support the claim?</a:t>
                      </a:r>
                      <a:endParaRPr sz="10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000">
                          <a:solidFill>
                            <a:srgbClr val="E95C3D"/>
                          </a:solidFill>
                          <a:latin typeface="Inter"/>
                          <a:ea typeface="Inter"/>
                          <a:cs typeface="Inter"/>
                          <a:sym typeface="Inter"/>
                        </a:rPr>
                        <a:t>Compared to other methods of land travel, trains would allow people and goods to be moved at a faster rate which would lead to the growth of commerce.</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How does this source support the claim?</a:t>
                      </a:r>
                      <a:endParaRPr sz="1000">
                        <a:solidFill>
                          <a:schemeClr val="dk1"/>
                        </a:solidFill>
                        <a:latin typeface="Inter"/>
                        <a:ea typeface="Inter"/>
                        <a:cs typeface="Inter"/>
                        <a:sym typeface="Inter"/>
                      </a:endParaRPr>
                    </a:p>
                    <a:p>
                      <a:pPr indent="0" lvl="0" marL="0" rtl="0" algn="l">
                        <a:spcBef>
                          <a:spcPts val="0"/>
                        </a:spcBef>
                        <a:spcAft>
                          <a:spcPts val="0"/>
                        </a:spcAft>
                        <a:buNone/>
                      </a:pPr>
                      <a:r>
                        <a:rPr b="1" lang="en" sz="1000">
                          <a:solidFill>
                            <a:srgbClr val="E95C3D"/>
                          </a:solidFill>
                          <a:latin typeface="Inter"/>
                          <a:ea typeface="Inter"/>
                          <a:cs typeface="Inter"/>
                          <a:sym typeface="Inter"/>
                        </a:rPr>
                        <a:t>The source explains the cotton gin allowed a person to clean 50 lbs of cotton per day, rather than just one per day as was </a:t>
                      </a:r>
                      <a:r>
                        <a:rPr b="1" lang="en" sz="1000">
                          <a:solidFill>
                            <a:srgbClr val="E95C3D"/>
                          </a:solidFill>
                          <a:latin typeface="Inter"/>
                          <a:ea typeface="Inter"/>
                          <a:cs typeface="Inter"/>
                          <a:sym typeface="Inter"/>
                        </a:rPr>
                        <a:t>the</a:t>
                      </a:r>
                      <a:r>
                        <a:rPr b="1" lang="en" sz="1000">
                          <a:solidFill>
                            <a:srgbClr val="E95C3D"/>
                          </a:solidFill>
                          <a:latin typeface="Inter"/>
                          <a:ea typeface="Inter"/>
                          <a:cs typeface="Inter"/>
                          <a:sym typeface="Inter"/>
                        </a:rPr>
                        <a:t> norm before the machine was invented.</a:t>
                      </a:r>
                      <a:endParaRPr b="1" sz="1000">
                        <a:solidFill>
                          <a:srgbClr val="E95C3D"/>
                        </a:solidFill>
                        <a:latin typeface="Inter"/>
                        <a:ea typeface="Inter"/>
                        <a:cs typeface="Inter"/>
                        <a:sym typeface="Inter"/>
                      </a:endParaRPr>
                    </a:p>
                  </a:txBody>
                  <a:tcPr marT="91425" marB="91425" marR="91425" marL="91425"/>
                </a:tc>
              </a:tr>
            </a:tbl>
          </a:graphicData>
        </a:graphic>
      </p:graphicFrame>
      <p:sp>
        <p:nvSpPr>
          <p:cNvPr id="166" name="Google Shape;166;p21"/>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7" name="Google Shape;167;p21"/>
          <p:cNvSpPr txBox="1"/>
          <p:nvPr/>
        </p:nvSpPr>
        <p:spPr>
          <a:xfrm>
            <a:off x="469250" y="6948002"/>
            <a:ext cx="6834300" cy="12777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Additional Information that can Support the Claim</a:t>
            </a:r>
            <a:endParaRPr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Spinning</a:t>
            </a:r>
            <a:r>
              <a:rPr b="1" lang="en" sz="1200">
                <a:solidFill>
                  <a:srgbClr val="E95C3D"/>
                </a:solidFill>
                <a:latin typeface="Inter"/>
                <a:ea typeface="Inter"/>
                <a:cs typeface="Inter"/>
                <a:sym typeface="Inter"/>
              </a:rPr>
              <a:t> </a:t>
            </a:r>
            <a:r>
              <a:rPr b="1" lang="en" sz="1200">
                <a:solidFill>
                  <a:srgbClr val="E95C3D"/>
                </a:solidFill>
                <a:latin typeface="Inter"/>
                <a:ea typeface="Inter"/>
                <a:cs typeface="Inter"/>
                <a:sym typeface="Inter"/>
              </a:rPr>
              <a:t>jenny</a:t>
            </a:r>
            <a:r>
              <a:rPr b="1" lang="en" sz="1200">
                <a:solidFill>
                  <a:srgbClr val="E95C3D"/>
                </a:solidFill>
                <a:latin typeface="Inter"/>
                <a:ea typeface="Inter"/>
                <a:cs typeface="Inter"/>
                <a:sym typeface="Inter"/>
              </a:rPr>
              <a:t> and power loom allowed factories to spin and weave cloth at a much faster rate</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Machines in factories were powered by water and steam</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New inventions allowed for increased production and, thus, profit</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p:txBody>
      </p:sp>
      <p:sp>
        <p:nvSpPr>
          <p:cNvPr id="168" name="Google Shape;168;p21"/>
          <p:cNvSpPr txBox="1"/>
          <p:nvPr/>
        </p:nvSpPr>
        <p:spPr>
          <a:xfrm>
            <a:off x="469250" y="8225700"/>
            <a:ext cx="6834300" cy="1147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Additional Causes Identified</a:t>
            </a:r>
            <a:endParaRPr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Laborers were available to work in the new factories and operate the new inventions leading to increased production</a:t>
            </a:r>
            <a:endParaRPr b="1" sz="1200">
              <a:solidFill>
                <a:srgbClr val="E95C3D"/>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